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howSpecialPlsOnTitleSld="0" saveSubsetFonts="1">
  <p:sldMasterIdLst>
    <p:sldMasterId id="2147483648" r:id="rId1"/>
  </p:sldMasterIdLst>
  <p:notesMasterIdLst>
    <p:notesMasterId r:id="rId24"/>
  </p:notes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74" r:id="rId11"/>
    <p:sldId id="276" r:id="rId12"/>
    <p:sldId id="288" r:id="rId13"/>
    <p:sldId id="277" r:id="rId14"/>
    <p:sldId id="278" r:id="rId15"/>
    <p:sldId id="281" r:id="rId16"/>
    <p:sldId id="289" r:id="rId17"/>
    <p:sldId id="282" r:id="rId18"/>
    <p:sldId id="290" r:id="rId19"/>
    <p:sldId id="283" r:id="rId20"/>
    <p:sldId id="286" r:id="rId21"/>
    <p:sldId id="271" r:id="rId22"/>
    <p:sldId id="287" r:id="rId23"/>
  </p:sldIdLst>
  <p:sldSz cx="12192000" cy="6858000"/>
  <p:notesSz cx="6797675" cy="99266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CC"/>
    <a:srgbClr val="FF99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527" autoAdjust="0"/>
    <p:restoredTop sz="72424" autoAdjust="0"/>
  </p:normalViewPr>
  <p:slideViewPr>
    <p:cSldViewPr snapToGrid="0">
      <p:cViewPr varScale="1">
        <p:scale>
          <a:sx n="79" d="100"/>
          <a:sy n="79" d="100"/>
        </p:scale>
        <p:origin x="138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spPr>
            <a:ln>
              <a:solidFill>
                <a:schemeClr val="tx1"/>
              </a:solidFill>
            </a:ln>
          </c:spPr>
          <c:dPt>
            <c:idx val="0"/>
            <c:bubble3D val="0"/>
            <c:spPr>
              <a:solidFill>
                <a:srgbClr val="00B050"/>
              </a:solidFill>
              <a:ln w="19050">
                <a:solidFill>
                  <a:schemeClr val="tx1"/>
                </a:solidFill>
              </a:ln>
              <a:effectLst/>
            </c:spPr>
          </c:dPt>
          <c:dPt>
            <c:idx val="1"/>
            <c:bubble3D val="0"/>
            <c:spPr>
              <a:solidFill>
                <a:srgbClr val="0070C0"/>
              </a:solidFill>
              <a:ln w="19050">
                <a:solidFill>
                  <a:schemeClr val="tx1"/>
                </a:solidFill>
              </a:ln>
              <a:effectLst/>
            </c:spPr>
          </c:dPt>
          <c:dPt>
            <c:idx val="2"/>
            <c:bubble3D val="0"/>
            <c:spPr>
              <a:solidFill>
                <a:srgbClr val="C00000"/>
              </a:solidFill>
              <a:ln w="19050">
                <a:solidFill>
                  <a:schemeClr val="tx1"/>
                </a:solidFill>
              </a:ln>
              <a:effectLst/>
            </c:spPr>
          </c:dPt>
          <c:dPt>
            <c:idx val="3"/>
            <c:bubble3D val="0"/>
            <c:spPr>
              <a:solidFill>
                <a:schemeClr val="accent2">
                  <a:lumMod val="60000"/>
                </a:schemeClr>
              </a:solidFill>
              <a:ln w="19050">
                <a:solidFill>
                  <a:schemeClr val="tx1"/>
                </a:solidFill>
              </a:ln>
              <a:effectLst/>
            </c:spPr>
          </c:dPt>
          <c:cat>
            <c:strRef>
              <c:f>Sheet1!$A$2:$A$5</c:f>
              <c:strCache>
                <c:ptCount val="3"/>
                <c:pt idx="0">
                  <c:v>Well Developed</c:v>
                </c:pt>
                <c:pt idx="1">
                  <c:v>Underperforming</c:v>
                </c:pt>
                <c:pt idx="2">
                  <c:v>Under-utilised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20</c:v>
                </c:pt>
                <c:pt idx="1">
                  <c:v>40</c:v>
                </c:pt>
                <c:pt idx="2">
                  <c:v>40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2">
  <a:schemeClr val="accent2"/>
  <a:schemeClr val="accent4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NZ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3EC91FB-8E37-401E-9256-499AAB534264}" type="datetimeFigureOut">
              <a:rPr lang="en-NZ" smtClean="0"/>
              <a:t>15/04/2016</a:t>
            </a:fld>
            <a:endParaRPr lang="en-NZ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NZ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N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7711D19-6BF6-4484-AC00-D414F082540C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266375875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711D19-6BF6-4484-AC00-D414F082540C}" type="slidenum">
              <a:rPr lang="en-NZ" smtClean="0"/>
              <a:t>0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200571858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N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8F0422-2136-D542-BA8D-4F91EEC261EF}" type="slidenum">
              <a:rPr lang="en-US" smtClean="0"/>
              <a:pPr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6202451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N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8F0422-2136-D542-BA8D-4F91EEC261EF}" type="slidenum">
              <a:rPr lang="en-US" smtClean="0"/>
              <a:pPr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3191812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N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8F0422-2136-D542-BA8D-4F91EEC261EF}" type="slidenum">
              <a:rPr lang="en-US" smtClean="0"/>
              <a:pPr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7537153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N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8F0422-2136-D542-BA8D-4F91EEC261EF}" type="slidenum">
              <a:rPr lang="en-US" smtClean="0"/>
              <a:pPr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969595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N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8F0422-2136-D542-BA8D-4F91EEC261EF}" type="slidenum">
              <a:rPr lang="en-US" smtClean="0"/>
              <a:pPr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5470935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N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8F0422-2136-D542-BA8D-4F91EEC261EF}" type="slidenum">
              <a:rPr lang="en-US" smtClean="0"/>
              <a:pPr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607208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N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8F0422-2136-D542-BA8D-4F91EEC261EF}" type="slidenum">
              <a:rPr lang="en-US" smtClean="0"/>
              <a:pPr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3067852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N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8F0422-2136-D542-BA8D-4F91EEC261EF}" type="slidenum">
              <a:rPr lang="en-US" smtClean="0"/>
              <a:pPr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2615278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N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8F0422-2136-D542-BA8D-4F91EEC261EF}" type="slidenum">
              <a:rPr lang="en-US" smtClean="0"/>
              <a:pPr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1834603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N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8F0422-2136-D542-BA8D-4F91EEC261EF}" type="slidenum">
              <a:rPr lang="en-US" smtClean="0"/>
              <a:pPr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7029634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N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8F0422-2136-D542-BA8D-4F91EEC261EF}" type="slidenum">
              <a:rPr lang="en-US" smtClean="0"/>
              <a:pPr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62613912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N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8F0422-2136-D542-BA8D-4F91EEC261EF}" type="slidenum">
              <a:rPr lang="en-US" smtClean="0"/>
              <a:pPr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55657399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N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711D19-6BF6-4484-AC00-D414F082540C}" type="slidenum">
              <a:rPr lang="en-NZ" smtClean="0"/>
              <a:t>20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33356100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N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8F0422-2136-D542-BA8D-4F91EEC261EF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7246819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N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8F0422-2136-D542-BA8D-4F91EEC261EF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4271882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N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8F0422-2136-D542-BA8D-4F91EEC261EF}" type="slidenum">
              <a:rPr lang="en-US" smtClean="0"/>
              <a:pPr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3432394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N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8F0422-2136-D542-BA8D-4F91EEC261EF}" type="slidenum">
              <a:rPr lang="en-US" smtClean="0"/>
              <a:pPr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1463625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N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8F0422-2136-D542-BA8D-4F91EEC261EF}" type="slidenum">
              <a:rPr lang="en-US" smtClean="0"/>
              <a:pPr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7879049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N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8F0422-2136-D542-BA8D-4F91EEC261EF}" type="slidenum">
              <a:rPr lang="en-US" smtClean="0"/>
              <a:pPr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0981319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N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8F0422-2136-D542-BA8D-4F91EEC261EF}" type="slidenum">
              <a:rPr lang="en-US" smtClean="0"/>
              <a:pPr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8932307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NZ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50A454-A0CC-446B-A90A-386B224F6E22}" type="datetime1">
              <a:rPr lang="en-NZ" smtClean="0"/>
              <a:t>15/04/2016</a:t>
            </a:fld>
            <a:endParaRPr lang="en-N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9481A-2BF3-4B43-97FB-C6E74971D9CF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114757395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E51C54-5482-4007-B4A5-D0B49681466E}" type="datetime1">
              <a:rPr lang="en-NZ" smtClean="0"/>
              <a:t>15/04/2016</a:t>
            </a:fld>
            <a:endParaRPr lang="en-N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9481A-2BF3-4B43-97FB-C6E74971D9CF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21602980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A50A3B-E296-4F5E-8BE8-698305EFD9D8}" type="datetime1">
              <a:rPr lang="en-NZ" smtClean="0"/>
              <a:t>15/04/2016</a:t>
            </a:fld>
            <a:endParaRPr lang="en-N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9481A-2BF3-4B43-97FB-C6E74971D9CF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41180850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A2AAC6-E608-446A-909C-CBCA955BF9F5}" type="datetime1">
              <a:rPr lang="en-NZ" smtClean="0"/>
              <a:t>15/04/2016</a:t>
            </a:fld>
            <a:endParaRPr lang="en-N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9481A-2BF3-4B43-97FB-C6E74971D9CF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358220924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51E2B3-8E2C-470F-B397-E6FDEB54ECFA}" type="datetime1">
              <a:rPr lang="en-NZ" smtClean="0"/>
              <a:t>15/04/2016</a:t>
            </a:fld>
            <a:endParaRPr lang="en-N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9481A-2BF3-4B43-97FB-C6E74971D9CF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49599270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577109-C982-4831-ABFE-DC93757501BA}" type="datetime1">
              <a:rPr lang="en-NZ" smtClean="0"/>
              <a:t>15/04/2016</a:t>
            </a:fld>
            <a:endParaRPr lang="en-N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9481A-2BF3-4B43-97FB-C6E74971D9CF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37212054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5C3A87-F3F0-44A0-8AAA-443F7457CA97}" type="datetime1">
              <a:rPr lang="en-NZ" smtClean="0"/>
              <a:t>15/04/2016</a:t>
            </a:fld>
            <a:endParaRPr lang="en-N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9481A-2BF3-4B43-97FB-C6E74971D9CF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5305736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578331-644F-4B40-9418-FCC425037230}" type="datetime1">
              <a:rPr lang="en-NZ" smtClean="0"/>
              <a:t>15/04/2016</a:t>
            </a:fld>
            <a:endParaRPr lang="en-N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9481A-2BF3-4B43-97FB-C6E74971D9CF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15583819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75729C-46CE-4563-BCF6-6FFF60F845FA}" type="datetime1">
              <a:rPr lang="en-NZ" smtClean="0"/>
              <a:t>15/04/2016</a:t>
            </a:fld>
            <a:endParaRPr lang="en-NZ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9481A-2BF3-4B43-97FB-C6E74971D9CF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3252075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8D0F65-FC46-4B5E-B1FB-50C99AFE69CF}" type="datetime1">
              <a:rPr lang="en-NZ" smtClean="0"/>
              <a:t>15/04/2016</a:t>
            </a:fld>
            <a:endParaRPr lang="en-N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9481A-2BF3-4B43-97FB-C6E74971D9CF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36910122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NZ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62374-8EA7-42E3-A593-ACB7FBC65064}" type="datetime1">
              <a:rPr lang="en-NZ" smtClean="0"/>
              <a:t>15/04/2016</a:t>
            </a:fld>
            <a:endParaRPr lang="en-N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9481A-2BF3-4B43-97FB-C6E74971D9CF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41620881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FB3A70C-775B-41AD-B498-9F3299BE8D41}" type="datetime1">
              <a:rPr lang="en-NZ" smtClean="0"/>
              <a:t>15/04/2016</a:t>
            </a:fld>
            <a:endParaRPr lang="en-N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N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B29481A-2BF3-4B43-97FB-C6E74971D9CF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35204766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image" Target="../media/image7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image" Target="../media/image8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image" Target="../media/image9.jp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image" Target="../media/image10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image" Target="../media/image3.jp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2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chart" Target="../charts/char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1" y="666974"/>
            <a:ext cx="9143999" cy="2655341"/>
          </a:xfrm>
        </p:spPr>
        <p:txBody>
          <a:bodyPr>
            <a:noAutofit/>
          </a:bodyPr>
          <a:lstStyle/>
          <a:p>
            <a:r>
              <a:rPr lang="en-US" b="1" i="1" dirty="0" smtClean="0">
                <a:solidFill>
                  <a:srgbClr val="0C0C0C"/>
                </a:solidFill>
                <a:latin typeface="Arial" pitchFamily="34" charset="0"/>
                <a:cs typeface="Arial" pitchFamily="34" charset="0"/>
              </a:rPr>
              <a:t>Interacting with Te Ture Whenua to Benefit Iwi</a:t>
            </a:r>
            <a:endParaRPr lang="en-NZ" b="1" i="1" dirty="0">
              <a:solidFill>
                <a:srgbClr val="0C0C0C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168652" y="3739505"/>
            <a:ext cx="7854696" cy="1752600"/>
          </a:xfrm>
        </p:spPr>
        <p:txBody>
          <a:bodyPr>
            <a:normAutofit/>
          </a:bodyPr>
          <a:lstStyle/>
          <a:p>
            <a:r>
              <a:rPr lang="en-US" sz="2800" dirty="0" smtClean="0">
                <a:solidFill>
                  <a:srgbClr val="0C0C0C"/>
                </a:solidFill>
                <a:latin typeface="Arial" pitchFamily="34" charset="0"/>
                <a:cs typeface="Arial" pitchFamily="34" charset="0"/>
              </a:rPr>
              <a:t>Peter Johnston </a:t>
            </a:r>
            <a:endParaRPr lang="en-US" sz="2800" dirty="0">
              <a:solidFill>
                <a:srgbClr val="0C0C0C"/>
              </a:solidFill>
              <a:latin typeface="Arial" pitchFamily="34" charset="0"/>
              <a:cs typeface="Arial" pitchFamily="34" charset="0"/>
            </a:endParaRPr>
          </a:p>
          <a:p>
            <a:r>
              <a:rPr lang="en-US" sz="2800" dirty="0" smtClean="0">
                <a:solidFill>
                  <a:srgbClr val="0C0C0C"/>
                </a:solidFill>
                <a:latin typeface="Arial" pitchFamily="34" charset="0"/>
                <a:cs typeface="Arial" pitchFamily="34" charset="0"/>
              </a:rPr>
              <a:t>13 April 2016</a:t>
            </a:r>
            <a:endParaRPr lang="en-US" sz="2800" dirty="0">
              <a:solidFill>
                <a:srgbClr val="0C0C0C"/>
              </a:solidFill>
              <a:latin typeface="Arial" pitchFamily="34" charset="0"/>
              <a:cs typeface="Arial" pitchFamily="34" charset="0"/>
            </a:endParaRPr>
          </a:p>
          <a:p>
            <a:r>
              <a:rPr lang="en-US" sz="2800" dirty="0" smtClean="0">
                <a:solidFill>
                  <a:srgbClr val="0C0C0C"/>
                </a:solidFill>
                <a:latin typeface="Arial" pitchFamily="34" charset="0"/>
                <a:cs typeface="Arial" pitchFamily="34" charset="0"/>
              </a:rPr>
              <a:t>Māori Legal, Business &amp; Governance </a:t>
            </a:r>
            <a:r>
              <a:rPr lang="en-US" sz="2800" dirty="0">
                <a:solidFill>
                  <a:srgbClr val="0C0C0C"/>
                </a:solidFill>
                <a:latin typeface="Arial" pitchFamily="34" charset="0"/>
                <a:cs typeface="Arial" pitchFamily="34" charset="0"/>
              </a:rPr>
              <a:t>Forum</a:t>
            </a:r>
            <a:endParaRPr lang="en-NZ" sz="2800" dirty="0">
              <a:solidFill>
                <a:srgbClr val="0C0C0C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1" y="6496051"/>
            <a:ext cx="9144000" cy="371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7970" y="6088328"/>
            <a:ext cx="1756063" cy="3356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971440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524000" y="1690688"/>
            <a:ext cx="7909559" cy="40386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200" dirty="0" smtClean="0">
                <a:solidFill>
                  <a:srgbClr val="0C0C0C"/>
                </a:solidFill>
                <a:latin typeface="Arial" pitchFamily="34" charset="0"/>
                <a:cs typeface="Arial" pitchFamily="34" charset="0"/>
              </a:rPr>
              <a:t>Historically:</a:t>
            </a:r>
          </a:p>
          <a:p>
            <a:r>
              <a:rPr lang="en-US" sz="3200" dirty="0" smtClean="0">
                <a:solidFill>
                  <a:srgbClr val="0C0C0C"/>
                </a:solidFill>
                <a:latin typeface="Arial" pitchFamily="34" charset="0"/>
                <a:cs typeface="Arial" pitchFamily="34" charset="0"/>
              </a:rPr>
              <a:t>Remove land from communal ownership</a:t>
            </a:r>
          </a:p>
          <a:p>
            <a:r>
              <a:rPr lang="en-US" sz="3200" dirty="0" err="1" smtClean="0">
                <a:solidFill>
                  <a:srgbClr val="0C0C0C"/>
                </a:solidFill>
                <a:latin typeface="Arial" pitchFamily="34" charset="0"/>
                <a:cs typeface="Arial" pitchFamily="34" charset="0"/>
              </a:rPr>
              <a:t>Individualisation</a:t>
            </a:r>
            <a:endParaRPr lang="en-US" sz="3200" dirty="0" smtClean="0">
              <a:solidFill>
                <a:srgbClr val="0C0C0C"/>
              </a:solidFill>
              <a:latin typeface="Arial" pitchFamily="34" charset="0"/>
              <a:cs typeface="Arial" pitchFamily="34" charset="0"/>
            </a:endParaRPr>
          </a:p>
          <a:p>
            <a:r>
              <a:rPr lang="en-US" sz="3200" dirty="0" smtClean="0">
                <a:solidFill>
                  <a:srgbClr val="0C0C0C"/>
                </a:solidFill>
                <a:latin typeface="Arial" pitchFamily="34" charset="0"/>
                <a:cs typeface="Arial" pitchFamily="34" charset="0"/>
              </a:rPr>
              <a:t>Alienation</a:t>
            </a:r>
          </a:p>
          <a:p>
            <a:pPr marL="0" indent="0">
              <a:buNone/>
            </a:pPr>
            <a:endParaRPr lang="en-US" sz="3500" dirty="0" smtClean="0">
              <a:solidFill>
                <a:srgbClr val="0C0C0C"/>
              </a:solidFill>
              <a:latin typeface="Arial" pitchFamily="34" charset="0"/>
              <a:cs typeface="Arial" pitchFamily="34" charset="0"/>
            </a:endParaRPr>
          </a:p>
          <a:p>
            <a:endParaRPr lang="en-US" dirty="0" smtClean="0">
              <a:solidFill>
                <a:srgbClr val="0C0C0C"/>
              </a:solidFill>
              <a:latin typeface="Arial" pitchFamily="34" charset="0"/>
              <a:cs typeface="Arial" pitchFamily="34" charset="0"/>
            </a:endParaRPr>
          </a:p>
          <a:p>
            <a:endParaRPr lang="en-US" dirty="0" smtClean="0">
              <a:solidFill>
                <a:srgbClr val="0C0C0C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endParaRPr lang="en-US" dirty="0" smtClean="0">
              <a:solidFill>
                <a:srgbClr val="0C0C0C"/>
              </a:solidFill>
              <a:latin typeface="Arial" pitchFamily="34" charset="0"/>
              <a:cs typeface="Arial" pitchFamily="34" charset="0"/>
            </a:endParaRPr>
          </a:p>
          <a:p>
            <a:endParaRPr lang="en-US" dirty="0" smtClean="0">
              <a:solidFill>
                <a:srgbClr val="0C0C0C"/>
              </a:solidFill>
              <a:latin typeface="Arial" pitchFamily="34" charset="0"/>
              <a:cs typeface="Arial" pitchFamily="34" charset="0"/>
            </a:endParaRPr>
          </a:p>
          <a:p>
            <a:endParaRPr lang="en-NZ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834378" y="365125"/>
            <a:ext cx="9920706" cy="1325563"/>
          </a:xfrm>
        </p:spPr>
        <p:txBody>
          <a:bodyPr/>
          <a:lstStyle/>
          <a:p>
            <a:r>
              <a:rPr lang="en-US" b="1" i="1" dirty="0" smtClean="0">
                <a:latin typeface="Arial" pitchFamily="34" charset="0"/>
                <a:cs typeface="Arial" pitchFamily="34" charset="0"/>
              </a:rPr>
              <a:t>Benefits to iwi from Te Ture Whenua</a:t>
            </a:r>
            <a:endParaRPr lang="en-NZ" b="1" i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1" y="6496051"/>
            <a:ext cx="9144000" cy="371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595360" y="6316663"/>
            <a:ext cx="2743200" cy="365125"/>
          </a:xfrm>
        </p:spPr>
        <p:txBody>
          <a:bodyPr/>
          <a:lstStyle/>
          <a:p>
            <a:fld id="{2B29481A-2BF3-4B43-97FB-C6E74971D9CF}" type="slidenum">
              <a:rPr lang="en-NZ" smtClean="0"/>
              <a:t>9</a:t>
            </a:fld>
            <a:endParaRPr lang="en-NZ" dirty="0"/>
          </a:p>
        </p:txBody>
      </p:sp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7970" y="6088328"/>
            <a:ext cx="1756063" cy="3356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683139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524001" y="1690688"/>
            <a:ext cx="6443662" cy="4038600"/>
          </a:xfrm>
        </p:spPr>
        <p:txBody>
          <a:bodyPr>
            <a:noAutofit/>
          </a:bodyPr>
          <a:lstStyle/>
          <a:p>
            <a:r>
              <a:rPr lang="en-US" sz="3200" dirty="0" smtClean="0">
                <a:solidFill>
                  <a:srgbClr val="0C0C0C"/>
                </a:solidFill>
                <a:latin typeface="Arial" pitchFamily="34" charset="0"/>
                <a:cs typeface="Arial" pitchFamily="34" charset="0"/>
              </a:rPr>
              <a:t>Mainly indirect</a:t>
            </a:r>
          </a:p>
          <a:p>
            <a:r>
              <a:rPr lang="en-US" sz="3200" dirty="0">
                <a:solidFill>
                  <a:srgbClr val="0C0C0C"/>
                </a:solidFill>
                <a:latin typeface="Arial" pitchFamily="34" charset="0"/>
                <a:cs typeface="Arial" pitchFamily="34" charset="0"/>
              </a:rPr>
              <a:t>Māori </a:t>
            </a:r>
            <a:r>
              <a:rPr lang="en-US" sz="3200" dirty="0" smtClean="0">
                <a:solidFill>
                  <a:srgbClr val="0C0C0C"/>
                </a:solidFill>
                <a:latin typeface="Arial" pitchFamily="34" charset="0"/>
                <a:cs typeface="Arial" pitchFamily="34" charset="0"/>
              </a:rPr>
              <a:t>Trusts &amp; Incorporations</a:t>
            </a:r>
          </a:p>
          <a:p>
            <a:r>
              <a:rPr lang="en-US" sz="3200" dirty="0" smtClean="0">
                <a:solidFill>
                  <a:srgbClr val="0C0C0C"/>
                </a:solidFill>
                <a:latin typeface="Arial" pitchFamily="34" charset="0"/>
                <a:cs typeface="Arial" pitchFamily="34" charset="0"/>
              </a:rPr>
              <a:t>Asset base $12.5b</a:t>
            </a:r>
          </a:p>
          <a:p>
            <a:r>
              <a:rPr lang="en-US" sz="3200" dirty="0" smtClean="0">
                <a:solidFill>
                  <a:srgbClr val="0C0C0C"/>
                </a:solidFill>
                <a:latin typeface="Arial" pitchFamily="34" charset="0"/>
                <a:cs typeface="Arial" pitchFamily="34" charset="0"/>
              </a:rPr>
              <a:t>Beneficiary entitlements</a:t>
            </a:r>
          </a:p>
          <a:p>
            <a:r>
              <a:rPr lang="en-US" sz="3200" dirty="0" smtClean="0">
                <a:solidFill>
                  <a:srgbClr val="0C0C0C"/>
                </a:solidFill>
                <a:latin typeface="Arial" pitchFamily="34" charset="0"/>
                <a:cs typeface="Arial" pitchFamily="34" charset="0"/>
              </a:rPr>
              <a:t>Employment</a:t>
            </a:r>
          </a:p>
          <a:p>
            <a:endParaRPr lang="en-US" sz="2800" dirty="0" smtClean="0">
              <a:solidFill>
                <a:srgbClr val="0C0C0C"/>
              </a:solidFill>
              <a:latin typeface="Arial" pitchFamily="34" charset="0"/>
              <a:cs typeface="Arial" pitchFamily="34" charset="0"/>
            </a:endParaRPr>
          </a:p>
          <a:p>
            <a:endParaRPr lang="en-US" sz="3500" dirty="0" smtClean="0">
              <a:solidFill>
                <a:srgbClr val="0C0C0C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endParaRPr lang="en-US" sz="3500" dirty="0" smtClean="0">
              <a:solidFill>
                <a:srgbClr val="0C0C0C"/>
              </a:solidFill>
              <a:latin typeface="Arial" pitchFamily="34" charset="0"/>
              <a:cs typeface="Arial" pitchFamily="34" charset="0"/>
            </a:endParaRPr>
          </a:p>
          <a:p>
            <a:endParaRPr lang="en-US" sz="3500" dirty="0" smtClean="0">
              <a:solidFill>
                <a:srgbClr val="0C0C0C"/>
              </a:solidFill>
              <a:latin typeface="Arial" pitchFamily="34" charset="0"/>
              <a:cs typeface="Arial" pitchFamily="34" charset="0"/>
            </a:endParaRPr>
          </a:p>
          <a:p>
            <a:endParaRPr lang="en-NZ" sz="35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 b="1" i="1" dirty="0" smtClean="0">
                <a:latin typeface="Arial" pitchFamily="34" charset="0"/>
                <a:cs typeface="Arial" pitchFamily="34" charset="0"/>
              </a:rPr>
              <a:t>Benefits to iwi under TTWM Act 1993</a:t>
            </a:r>
            <a:endParaRPr lang="en-NZ" b="1" i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1" y="6496051"/>
            <a:ext cx="9144000" cy="371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610600" y="6343968"/>
            <a:ext cx="2743200" cy="365125"/>
          </a:xfrm>
        </p:spPr>
        <p:txBody>
          <a:bodyPr/>
          <a:lstStyle/>
          <a:p>
            <a:fld id="{2B29481A-2BF3-4B43-97FB-C6E74971D9CF}" type="slidenum">
              <a:rPr lang="en-NZ" smtClean="0"/>
              <a:t>10</a:t>
            </a:fld>
            <a:endParaRPr lang="en-NZ" dirty="0"/>
          </a:p>
        </p:txBody>
      </p:sp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7970" y="6088328"/>
            <a:ext cx="1756063" cy="3356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521663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524001" y="1690688"/>
            <a:ext cx="6443662" cy="4038600"/>
          </a:xfrm>
        </p:spPr>
        <p:txBody>
          <a:bodyPr>
            <a:noAutofit/>
          </a:bodyPr>
          <a:lstStyle/>
          <a:p>
            <a:r>
              <a:rPr lang="en-US" sz="3200" dirty="0" smtClean="0">
                <a:solidFill>
                  <a:srgbClr val="0C0C0C"/>
                </a:solidFill>
                <a:latin typeface="Arial" pitchFamily="34" charset="0"/>
                <a:cs typeface="Arial" pitchFamily="34" charset="0"/>
              </a:rPr>
              <a:t>Wait and see</a:t>
            </a:r>
          </a:p>
          <a:p>
            <a:r>
              <a:rPr lang="en-US" sz="3200" dirty="0" smtClean="0">
                <a:solidFill>
                  <a:srgbClr val="0C0C0C"/>
                </a:solidFill>
                <a:latin typeface="Arial" pitchFamily="34" charset="0"/>
                <a:cs typeface="Arial" pitchFamily="34" charset="0"/>
              </a:rPr>
              <a:t>Monitor progress</a:t>
            </a:r>
          </a:p>
          <a:p>
            <a:endParaRPr lang="en-US" sz="2800" dirty="0" smtClean="0">
              <a:solidFill>
                <a:srgbClr val="0C0C0C"/>
              </a:solidFill>
              <a:latin typeface="Arial" pitchFamily="34" charset="0"/>
              <a:cs typeface="Arial" pitchFamily="34" charset="0"/>
            </a:endParaRPr>
          </a:p>
          <a:p>
            <a:endParaRPr lang="en-US" sz="3500" dirty="0" smtClean="0">
              <a:solidFill>
                <a:srgbClr val="0C0C0C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endParaRPr lang="en-US" sz="3500" dirty="0" smtClean="0">
              <a:solidFill>
                <a:srgbClr val="0C0C0C"/>
              </a:solidFill>
              <a:latin typeface="Arial" pitchFamily="34" charset="0"/>
              <a:cs typeface="Arial" pitchFamily="34" charset="0"/>
            </a:endParaRPr>
          </a:p>
          <a:p>
            <a:endParaRPr lang="en-US" sz="3500" dirty="0" smtClean="0">
              <a:solidFill>
                <a:srgbClr val="0C0C0C"/>
              </a:solidFill>
              <a:latin typeface="Arial" pitchFamily="34" charset="0"/>
              <a:cs typeface="Arial" pitchFamily="34" charset="0"/>
            </a:endParaRPr>
          </a:p>
          <a:p>
            <a:endParaRPr lang="en-NZ" sz="35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 b="1" i="1" dirty="0" smtClean="0">
                <a:latin typeface="Arial" pitchFamily="34" charset="0"/>
                <a:cs typeface="Arial" pitchFamily="34" charset="0"/>
              </a:rPr>
              <a:t>Benefits to iwi under reform</a:t>
            </a:r>
            <a:endParaRPr lang="en-NZ" b="1" i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1" y="6496051"/>
            <a:ext cx="9144000" cy="371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9481A-2BF3-4B43-97FB-C6E74971D9CF}" type="slidenum">
              <a:rPr lang="en-NZ" smtClean="0"/>
              <a:t>11</a:t>
            </a:fld>
            <a:endParaRPr lang="en-NZ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8926" y="2209800"/>
            <a:ext cx="4949075" cy="3674873"/>
          </a:xfrm>
          <a:prstGeom prst="rect">
            <a:avLst/>
          </a:prstGeom>
        </p:spPr>
      </p:pic>
      <p:pic>
        <p:nvPicPr>
          <p:cNvPr id="8" name="Picture 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7970" y="6088328"/>
            <a:ext cx="1756063" cy="3356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699193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524001" y="1690688"/>
            <a:ext cx="6443662" cy="403860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3200" dirty="0" smtClean="0">
                <a:solidFill>
                  <a:srgbClr val="0C0C0C"/>
                </a:solidFill>
                <a:latin typeface="Arial" pitchFamily="34" charset="0"/>
                <a:cs typeface="Arial" pitchFamily="34" charset="0"/>
              </a:rPr>
              <a:t>Sale of MFH Land</a:t>
            </a:r>
          </a:p>
          <a:p>
            <a:r>
              <a:rPr lang="en-US" sz="3200" dirty="0" smtClean="0">
                <a:solidFill>
                  <a:srgbClr val="0C0C0C"/>
                </a:solidFill>
                <a:latin typeface="Arial" pitchFamily="34" charset="0"/>
                <a:cs typeface="Arial" pitchFamily="34" charset="0"/>
              </a:rPr>
              <a:t>Iwi not a preferred class</a:t>
            </a:r>
          </a:p>
          <a:p>
            <a:r>
              <a:rPr lang="en-US" sz="3200" dirty="0" smtClean="0">
                <a:solidFill>
                  <a:srgbClr val="0C0C0C"/>
                </a:solidFill>
                <a:latin typeface="Arial" pitchFamily="34" charset="0"/>
                <a:cs typeface="Arial" pitchFamily="34" charset="0"/>
              </a:rPr>
              <a:t>No right of first refusal</a:t>
            </a:r>
          </a:p>
          <a:p>
            <a:r>
              <a:rPr lang="en-US" sz="3200" dirty="0" smtClean="0">
                <a:solidFill>
                  <a:srgbClr val="0C0C0C"/>
                </a:solidFill>
                <a:latin typeface="Arial" pitchFamily="34" charset="0"/>
                <a:cs typeface="Arial" pitchFamily="34" charset="0"/>
              </a:rPr>
              <a:t>No preferential treatment</a:t>
            </a:r>
          </a:p>
          <a:p>
            <a:endParaRPr lang="en-NZ" sz="32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i="1" dirty="0" smtClean="0">
                <a:latin typeface="Arial" pitchFamily="34" charset="0"/>
                <a:cs typeface="Arial" pitchFamily="34" charset="0"/>
              </a:rPr>
              <a:t>Under Te Ture Whenua Act 1993</a:t>
            </a:r>
            <a:endParaRPr lang="en-NZ" b="1" i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1" y="6496051"/>
            <a:ext cx="9144000" cy="371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9481A-2BF3-4B43-97FB-C6E74971D9CF}" type="slidenum">
              <a:rPr lang="en-NZ" smtClean="0"/>
              <a:t>12</a:t>
            </a:fld>
            <a:endParaRPr lang="en-NZ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34376" y="3538538"/>
            <a:ext cx="2333625" cy="2190750"/>
          </a:xfrm>
          <a:prstGeom prst="rect">
            <a:avLst/>
          </a:prstGeom>
        </p:spPr>
      </p:pic>
      <p:pic>
        <p:nvPicPr>
          <p:cNvPr id="8" name="Picture 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7970" y="6088328"/>
            <a:ext cx="1756063" cy="3356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993685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524001" y="1690688"/>
            <a:ext cx="6443662" cy="4038600"/>
          </a:xfrm>
        </p:spPr>
        <p:txBody>
          <a:bodyPr>
            <a:noAutofit/>
          </a:bodyPr>
          <a:lstStyle/>
          <a:p>
            <a:r>
              <a:rPr lang="en-US" sz="3200" dirty="0" smtClean="0">
                <a:solidFill>
                  <a:srgbClr val="0C0C0C"/>
                </a:solidFill>
                <a:latin typeface="Arial" pitchFamily="34" charset="0"/>
                <a:cs typeface="Arial" pitchFamily="34" charset="0"/>
              </a:rPr>
              <a:t>Iwi preferred status</a:t>
            </a:r>
          </a:p>
          <a:p>
            <a:r>
              <a:rPr lang="en-US" sz="3200" dirty="0" smtClean="0">
                <a:solidFill>
                  <a:srgbClr val="0C0C0C"/>
                </a:solidFill>
                <a:latin typeface="Arial" pitchFamily="34" charset="0"/>
                <a:cs typeface="Arial" pitchFamily="34" charset="0"/>
              </a:rPr>
              <a:t>Purchase ahead of general public</a:t>
            </a:r>
          </a:p>
          <a:p>
            <a:r>
              <a:rPr lang="en-US" sz="3200" dirty="0" smtClean="0">
                <a:solidFill>
                  <a:srgbClr val="0C0C0C"/>
                </a:solidFill>
                <a:latin typeface="Arial" pitchFamily="34" charset="0"/>
                <a:cs typeface="Arial" pitchFamily="34" charset="0"/>
              </a:rPr>
              <a:t>Help ensure retention of MFH lands in hands of </a:t>
            </a:r>
            <a:r>
              <a:rPr lang="en-US" sz="3200" dirty="0">
                <a:solidFill>
                  <a:srgbClr val="0C0C0C"/>
                </a:solidFill>
                <a:latin typeface="Arial" pitchFamily="34" charset="0"/>
                <a:cs typeface="Arial" pitchFamily="34" charset="0"/>
              </a:rPr>
              <a:t>whānau</a:t>
            </a:r>
            <a:r>
              <a:rPr lang="en-US" sz="3200" dirty="0" smtClean="0">
                <a:solidFill>
                  <a:srgbClr val="0C0C0C"/>
                </a:solidFill>
                <a:latin typeface="Arial" pitchFamily="34" charset="0"/>
                <a:cs typeface="Arial" pitchFamily="34" charset="0"/>
              </a:rPr>
              <a:t>, hap</a:t>
            </a:r>
            <a:r>
              <a:rPr lang="en-NZ" sz="3200" dirty="0">
                <a:latin typeface="Arial" panose="020B0604020202020204" pitchFamily="34" charset="0"/>
                <a:cs typeface="Arial" panose="020B0604020202020204" pitchFamily="34" charset="0"/>
              </a:rPr>
              <a:t>ū</a:t>
            </a:r>
            <a:r>
              <a:rPr lang="en-US" sz="3200" dirty="0" smtClean="0">
                <a:solidFill>
                  <a:srgbClr val="0C0C0C"/>
                </a:solidFill>
                <a:latin typeface="Arial" pitchFamily="34" charset="0"/>
                <a:cs typeface="Arial" pitchFamily="34" charset="0"/>
              </a:rPr>
              <a:t> &amp; iwi</a:t>
            </a:r>
          </a:p>
          <a:p>
            <a:endParaRPr lang="en-US" sz="2800" dirty="0" smtClean="0">
              <a:solidFill>
                <a:srgbClr val="0C0C0C"/>
              </a:solidFill>
              <a:latin typeface="Arial" pitchFamily="34" charset="0"/>
              <a:cs typeface="Arial" pitchFamily="34" charset="0"/>
            </a:endParaRPr>
          </a:p>
          <a:p>
            <a:endParaRPr lang="en-US" sz="3500" dirty="0" smtClean="0">
              <a:solidFill>
                <a:srgbClr val="0C0C0C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endParaRPr lang="en-US" sz="3500" dirty="0" smtClean="0">
              <a:solidFill>
                <a:srgbClr val="0C0C0C"/>
              </a:solidFill>
              <a:latin typeface="Arial" pitchFamily="34" charset="0"/>
              <a:cs typeface="Arial" pitchFamily="34" charset="0"/>
            </a:endParaRPr>
          </a:p>
          <a:p>
            <a:endParaRPr lang="en-US" sz="3500" dirty="0" smtClean="0">
              <a:solidFill>
                <a:srgbClr val="0C0C0C"/>
              </a:solidFill>
              <a:latin typeface="Arial" pitchFamily="34" charset="0"/>
              <a:cs typeface="Arial" pitchFamily="34" charset="0"/>
            </a:endParaRPr>
          </a:p>
          <a:p>
            <a:endParaRPr lang="en-NZ" sz="35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i="1" dirty="0" smtClean="0">
                <a:latin typeface="Arial" pitchFamily="34" charset="0"/>
                <a:cs typeface="Arial" pitchFamily="34" charset="0"/>
              </a:rPr>
              <a:t>Position under current reforms</a:t>
            </a:r>
            <a:endParaRPr lang="en-NZ" b="1" i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1" y="6496051"/>
            <a:ext cx="9144000" cy="371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9481A-2BF3-4B43-97FB-C6E74971D9CF}" type="slidenum">
              <a:rPr lang="en-NZ" smtClean="0"/>
              <a:t>13</a:t>
            </a:fld>
            <a:endParaRPr lang="en-NZ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0501" y="3014663"/>
            <a:ext cx="2857500" cy="2714625"/>
          </a:xfrm>
          <a:prstGeom prst="rect">
            <a:avLst/>
          </a:prstGeom>
        </p:spPr>
      </p:pic>
      <p:pic>
        <p:nvPicPr>
          <p:cNvPr id="8" name="Picture 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7970" y="6088328"/>
            <a:ext cx="1756063" cy="3356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827542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524000" y="1690688"/>
            <a:ext cx="8580119" cy="4038600"/>
          </a:xfrm>
        </p:spPr>
        <p:txBody>
          <a:bodyPr>
            <a:noAutofit/>
          </a:bodyPr>
          <a:lstStyle/>
          <a:p>
            <a:r>
              <a:rPr lang="en-US" sz="3200" dirty="0">
                <a:solidFill>
                  <a:srgbClr val="0C0C0C"/>
                </a:solidFill>
                <a:latin typeface="Arial" pitchFamily="34" charset="0"/>
                <a:cs typeface="Arial" pitchFamily="34" charset="0"/>
              </a:rPr>
              <a:t>E</a:t>
            </a:r>
            <a:r>
              <a:rPr lang="en-US" sz="3200" dirty="0" smtClean="0">
                <a:solidFill>
                  <a:srgbClr val="0C0C0C"/>
                </a:solidFill>
                <a:latin typeface="Arial" pitchFamily="34" charset="0"/>
                <a:cs typeface="Arial" pitchFamily="34" charset="0"/>
              </a:rPr>
              <a:t>xisting successful </a:t>
            </a:r>
            <a:r>
              <a:rPr lang="en-US" sz="3200" dirty="0">
                <a:solidFill>
                  <a:srgbClr val="0C0C0C"/>
                </a:solidFill>
                <a:latin typeface="Arial" pitchFamily="34" charset="0"/>
                <a:cs typeface="Arial" pitchFamily="34" charset="0"/>
              </a:rPr>
              <a:t>Māori </a:t>
            </a:r>
            <a:r>
              <a:rPr lang="en-US" sz="3200" dirty="0" smtClean="0">
                <a:solidFill>
                  <a:srgbClr val="0C0C0C"/>
                </a:solidFill>
                <a:latin typeface="Arial" pitchFamily="34" charset="0"/>
                <a:cs typeface="Arial" pitchFamily="34" charset="0"/>
              </a:rPr>
              <a:t>Trusts and Incorporations</a:t>
            </a:r>
          </a:p>
          <a:p>
            <a:r>
              <a:rPr lang="en-US" sz="3200" dirty="0" smtClean="0">
                <a:solidFill>
                  <a:srgbClr val="0C0C0C"/>
                </a:solidFill>
                <a:latin typeface="Arial" pitchFamily="34" charset="0"/>
                <a:cs typeface="Arial" pitchFamily="34" charset="0"/>
              </a:rPr>
              <a:t>Raising level of MFH land governance</a:t>
            </a:r>
          </a:p>
          <a:p>
            <a:r>
              <a:rPr lang="en-US" sz="3200" dirty="0" smtClean="0">
                <a:solidFill>
                  <a:srgbClr val="0C0C0C"/>
                </a:solidFill>
                <a:latin typeface="Arial" pitchFamily="34" charset="0"/>
                <a:cs typeface="Arial" pitchFamily="34" charset="0"/>
              </a:rPr>
              <a:t>Raising level of performance of governors</a:t>
            </a:r>
          </a:p>
          <a:p>
            <a:r>
              <a:rPr lang="en-US" sz="3200" dirty="0" smtClean="0">
                <a:solidFill>
                  <a:srgbClr val="0C0C0C"/>
                </a:solidFill>
                <a:latin typeface="Arial" pitchFamily="34" charset="0"/>
                <a:cs typeface="Arial" pitchFamily="34" charset="0"/>
              </a:rPr>
              <a:t>Raising the level of land </a:t>
            </a:r>
            <a:r>
              <a:rPr lang="en-US" sz="3200" dirty="0" err="1" smtClean="0">
                <a:solidFill>
                  <a:srgbClr val="0C0C0C"/>
                </a:solidFill>
                <a:latin typeface="Arial" pitchFamily="34" charset="0"/>
                <a:cs typeface="Arial" pitchFamily="34" charset="0"/>
              </a:rPr>
              <a:t>utilisation</a:t>
            </a:r>
            <a:endParaRPr lang="en-US" sz="3200" dirty="0" smtClean="0">
              <a:solidFill>
                <a:srgbClr val="0C0C0C"/>
              </a:solidFill>
              <a:latin typeface="Arial" pitchFamily="34" charset="0"/>
              <a:cs typeface="Arial" pitchFamily="34" charset="0"/>
            </a:endParaRPr>
          </a:p>
          <a:p>
            <a:endParaRPr lang="en-US" sz="3200" dirty="0" smtClean="0">
              <a:solidFill>
                <a:srgbClr val="0C0C0C"/>
              </a:solidFill>
              <a:latin typeface="Arial" pitchFamily="34" charset="0"/>
              <a:cs typeface="Arial" pitchFamily="34" charset="0"/>
            </a:endParaRPr>
          </a:p>
          <a:p>
            <a:endParaRPr lang="en-US" sz="3200" dirty="0" smtClean="0">
              <a:solidFill>
                <a:srgbClr val="0C0C0C"/>
              </a:solidFill>
              <a:latin typeface="Arial" pitchFamily="34" charset="0"/>
              <a:cs typeface="Arial" pitchFamily="34" charset="0"/>
            </a:endParaRPr>
          </a:p>
          <a:p>
            <a:endParaRPr lang="en-US" sz="2800" dirty="0" smtClean="0">
              <a:solidFill>
                <a:srgbClr val="0C0C0C"/>
              </a:solidFill>
              <a:latin typeface="Arial" pitchFamily="34" charset="0"/>
              <a:cs typeface="Arial" pitchFamily="34" charset="0"/>
            </a:endParaRPr>
          </a:p>
          <a:p>
            <a:endParaRPr lang="en-US" sz="3500" dirty="0" smtClean="0">
              <a:solidFill>
                <a:srgbClr val="0C0C0C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endParaRPr lang="en-US" sz="3500" dirty="0" smtClean="0">
              <a:solidFill>
                <a:srgbClr val="0C0C0C"/>
              </a:solidFill>
              <a:latin typeface="Arial" pitchFamily="34" charset="0"/>
              <a:cs typeface="Arial" pitchFamily="34" charset="0"/>
            </a:endParaRPr>
          </a:p>
          <a:p>
            <a:endParaRPr lang="en-US" sz="3500" dirty="0" smtClean="0">
              <a:solidFill>
                <a:srgbClr val="0C0C0C"/>
              </a:solidFill>
              <a:latin typeface="Arial" pitchFamily="34" charset="0"/>
              <a:cs typeface="Arial" pitchFamily="34" charset="0"/>
            </a:endParaRPr>
          </a:p>
          <a:p>
            <a:endParaRPr lang="en-NZ" sz="35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918936" y="365125"/>
            <a:ext cx="10833101" cy="1325563"/>
          </a:xfrm>
        </p:spPr>
        <p:txBody>
          <a:bodyPr/>
          <a:lstStyle/>
          <a:p>
            <a:r>
              <a:rPr lang="en-US" b="1" i="1" dirty="0" smtClean="0">
                <a:latin typeface="Arial" pitchFamily="34" charset="0"/>
                <a:cs typeface="Arial" pitchFamily="34" charset="0"/>
              </a:rPr>
              <a:t>Te Ture Whenua - Use in Practice/ Benefit to Community</a:t>
            </a:r>
            <a:endParaRPr lang="en-NZ" b="1" i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1" y="6496051"/>
            <a:ext cx="9144000" cy="371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9481A-2BF3-4B43-97FB-C6E74971D9CF}" type="slidenum">
              <a:rPr lang="en-NZ" smtClean="0"/>
              <a:t>14</a:t>
            </a:fld>
            <a:endParaRPr lang="en-NZ" dirty="0"/>
          </a:p>
        </p:txBody>
      </p:sp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7970" y="6088328"/>
            <a:ext cx="1756063" cy="3356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283339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524000" y="1690688"/>
            <a:ext cx="10134600" cy="4038600"/>
          </a:xfrm>
        </p:spPr>
        <p:txBody>
          <a:bodyPr>
            <a:noAutofit/>
          </a:bodyPr>
          <a:lstStyle/>
          <a:p>
            <a:r>
              <a:rPr lang="en-US" sz="3200" dirty="0" smtClean="0">
                <a:solidFill>
                  <a:srgbClr val="0C0C0C"/>
                </a:solidFill>
                <a:latin typeface="Arial" pitchFamily="34" charset="0"/>
                <a:cs typeface="Arial" pitchFamily="34" charset="0"/>
              </a:rPr>
              <a:t>$12.5b asset base</a:t>
            </a:r>
          </a:p>
          <a:p>
            <a:r>
              <a:rPr lang="en-US" sz="3200" dirty="0" smtClean="0">
                <a:solidFill>
                  <a:srgbClr val="0C0C0C"/>
                </a:solidFill>
                <a:latin typeface="Arial" pitchFamily="34" charset="0"/>
                <a:cs typeface="Arial" pitchFamily="34" charset="0"/>
              </a:rPr>
              <a:t>Tried and tested</a:t>
            </a:r>
          </a:p>
          <a:p>
            <a:r>
              <a:rPr lang="en-US" sz="3200" dirty="0" smtClean="0">
                <a:solidFill>
                  <a:srgbClr val="0C0C0C"/>
                </a:solidFill>
                <a:latin typeface="Arial" pitchFamily="34" charset="0"/>
                <a:cs typeface="Arial" pitchFamily="34" charset="0"/>
              </a:rPr>
              <a:t>Abandoned proposals:</a:t>
            </a:r>
          </a:p>
          <a:p>
            <a:endParaRPr lang="en-US" sz="3200" dirty="0" smtClean="0">
              <a:solidFill>
                <a:srgbClr val="0C0C0C"/>
              </a:solidFill>
              <a:latin typeface="Arial" pitchFamily="34" charset="0"/>
              <a:cs typeface="Arial" pitchFamily="34" charset="0"/>
            </a:endParaRPr>
          </a:p>
          <a:p>
            <a:endParaRPr lang="en-US" sz="3200" dirty="0" smtClean="0">
              <a:solidFill>
                <a:srgbClr val="0C0C0C"/>
              </a:solidFill>
              <a:latin typeface="Arial" pitchFamily="34" charset="0"/>
              <a:cs typeface="Arial" pitchFamily="34" charset="0"/>
            </a:endParaRPr>
          </a:p>
          <a:p>
            <a:endParaRPr lang="en-US" sz="3200" dirty="0" smtClean="0">
              <a:solidFill>
                <a:srgbClr val="0C0C0C"/>
              </a:solidFill>
              <a:latin typeface="Arial" pitchFamily="34" charset="0"/>
              <a:cs typeface="Arial" pitchFamily="34" charset="0"/>
            </a:endParaRPr>
          </a:p>
          <a:p>
            <a:endParaRPr lang="en-US" sz="2800" dirty="0" smtClean="0">
              <a:solidFill>
                <a:srgbClr val="0C0C0C"/>
              </a:solidFill>
              <a:latin typeface="Arial" pitchFamily="34" charset="0"/>
              <a:cs typeface="Arial" pitchFamily="34" charset="0"/>
            </a:endParaRPr>
          </a:p>
          <a:p>
            <a:endParaRPr lang="en-US" sz="3500" dirty="0" smtClean="0">
              <a:solidFill>
                <a:srgbClr val="0C0C0C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endParaRPr lang="en-US" sz="3500" dirty="0" smtClean="0">
              <a:solidFill>
                <a:srgbClr val="0C0C0C"/>
              </a:solidFill>
              <a:latin typeface="Arial" pitchFamily="34" charset="0"/>
              <a:cs typeface="Arial" pitchFamily="34" charset="0"/>
            </a:endParaRPr>
          </a:p>
          <a:p>
            <a:endParaRPr lang="en-US" sz="3500" dirty="0" smtClean="0">
              <a:solidFill>
                <a:srgbClr val="0C0C0C"/>
              </a:solidFill>
              <a:latin typeface="Arial" pitchFamily="34" charset="0"/>
              <a:cs typeface="Arial" pitchFamily="34" charset="0"/>
            </a:endParaRPr>
          </a:p>
          <a:p>
            <a:endParaRPr lang="en-NZ" sz="35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918936" y="365125"/>
            <a:ext cx="10236744" cy="1325563"/>
          </a:xfrm>
        </p:spPr>
        <p:txBody>
          <a:bodyPr/>
          <a:lstStyle/>
          <a:p>
            <a:r>
              <a:rPr lang="en-US" b="1" i="1" dirty="0" smtClean="0">
                <a:latin typeface="Arial" pitchFamily="34" charset="0"/>
                <a:cs typeface="Arial" pitchFamily="34" charset="0"/>
              </a:rPr>
              <a:t>Successful </a:t>
            </a:r>
            <a:r>
              <a:rPr lang="en-US" b="1" i="1" dirty="0">
                <a:latin typeface="Arial" pitchFamily="34" charset="0"/>
                <a:cs typeface="Arial" pitchFamily="34" charset="0"/>
              </a:rPr>
              <a:t>Māori </a:t>
            </a:r>
            <a:r>
              <a:rPr lang="en-US" b="1" i="1" dirty="0" smtClean="0">
                <a:latin typeface="Arial" pitchFamily="34" charset="0"/>
                <a:cs typeface="Arial" pitchFamily="34" charset="0"/>
              </a:rPr>
              <a:t>Trusts and Incorporations</a:t>
            </a:r>
            <a:endParaRPr lang="en-NZ" b="1" i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1" y="6496051"/>
            <a:ext cx="9144000" cy="371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9481A-2BF3-4B43-97FB-C6E74971D9CF}" type="slidenum">
              <a:rPr lang="en-NZ" smtClean="0"/>
              <a:t>15</a:t>
            </a:fld>
            <a:endParaRPr lang="en-NZ" dirty="0"/>
          </a:p>
        </p:txBody>
      </p:sp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7970" y="6088328"/>
            <a:ext cx="1756063" cy="3356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524000" y="3200654"/>
            <a:ext cx="9544916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rgbClr val="0C0C0C"/>
                </a:solidFill>
                <a:latin typeface="Arial" pitchFamily="34" charset="0"/>
                <a:cs typeface="Arial" pitchFamily="34" charset="0"/>
              </a:rPr>
              <a:t>“One size fits all” </a:t>
            </a:r>
            <a:r>
              <a:rPr lang="en-US" sz="3200" dirty="0" err="1">
                <a:solidFill>
                  <a:srgbClr val="0C0C0C"/>
                </a:solidFill>
                <a:latin typeface="Arial" pitchFamily="34" charset="0"/>
                <a:cs typeface="Arial" pitchFamily="34" charset="0"/>
              </a:rPr>
              <a:t>Rangat</a:t>
            </a:r>
            <a:r>
              <a:rPr lang="en-NZ" sz="3200" dirty="0" err="1">
                <a:latin typeface="Arial" panose="020B0604020202020204" pitchFamily="34" charset="0"/>
                <a:cs typeface="Arial" panose="020B0604020202020204" pitchFamily="34" charset="0"/>
              </a:rPr>
              <a:t>ōpū</a:t>
            </a:r>
            <a:r>
              <a:rPr lang="en-US" sz="3200" dirty="0">
                <a:solidFill>
                  <a:srgbClr val="0C0C0C"/>
                </a:solidFill>
                <a:latin typeface="Arial" pitchFamily="34" charset="0"/>
                <a:cs typeface="Arial" pitchFamily="34" charset="0"/>
              </a:rPr>
              <a:t> Governance </a:t>
            </a:r>
            <a:r>
              <a:rPr lang="en-US" sz="3200" dirty="0" smtClean="0">
                <a:solidFill>
                  <a:srgbClr val="0C0C0C"/>
                </a:solidFill>
                <a:latin typeface="Arial" pitchFamily="34" charset="0"/>
                <a:cs typeface="Arial" pitchFamily="34" charset="0"/>
              </a:rPr>
              <a:t>Structure</a:t>
            </a:r>
          </a:p>
          <a:p>
            <a:pPr lvl="1"/>
            <a:endParaRPr lang="en-US" sz="3200" dirty="0">
              <a:solidFill>
                <a:srgbClr val="0C0C0C"/>
              </a:solidFill>
              <a:latin typeface="Arial" pitchFamily="34" charset="0"/>
              <a:cs typeface="Arial" pitchFamily="34" charset="0"/>
            </a:endParaRPr>
          </a:p>
          <a:p>
            <a:pPr lvl="1"/>
            <a:endParaRPr lang="en-US" sz="3200" dirty="0">
              <a:solidFill>
                <a:srgbClr val="0C0C0C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524000" y="4179221"/>
            <a:ext cx="954491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3200" dirty="0" smtClean="0">
                <a:solidFill>
                  <a:srgbClr val="0C0C0C"/>
                </a:solidFill>
                <a:latin typeface="Arial" pitchFamily="34" charset="0"/>
                <a:cs typeface="Arial" pitchFamily="34" charset="0"/>
              </a:rPr>
              <a:t>Constitution</a:t>
            </a:r>
            <a:endParaRPr lang="en-US" sz="3200" dirty="0">
              <a:solidFill>
                <a:srgbClr val="0C0C0C"/>
              </a:solidFill>
              <a:latin typeface="Arial" pitchFamily="34" charset="0"/>
              <a:cs typeface="Arial" pitchFamily="34" charset="0"/>
            </a:endParaRPr>
          </a:p>
          <a:p>
            <a:pPr lvl="1"/>
            <a:endParaRPr lang="en-US" sz="3200" dirty="0">
              <a:solidFill>
                <a:srgbClr val="0C0C0C"/>
              </a:solidFill>
              <a:latin typeface="Arial" pitchFamily="34" charset="0"/>
              <a:cs typeface="Arial" pitchFamily="34" charset="0"/>
            </a:endParaRPr>
          </a:p>
          <a:p>
            <a:pPr lvl="1"/>
            <a:endParaRPr lang="en-US" sz="3200" dirty="0">
              <a:solidFill>
                <a:srgbClr val="0C0C0C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524000" y="4661607"/>
            <a:ext cx="954491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3200" dirty="0" smtClean="0">
                <a:solidFill>
                  <a:srgbClr val="0C0C0C"/>
                </a:solidFill>
                <a:latin typeface="Arial" pitchFamily="34" charset="0"/>
                <a:cs typeface="Arial" pitchFamily="34" charset="0"/>
              </a:rPr>
              <a:t>Major </a:t>
            </a:r>
            <a:r>
              <a:rPr lang="en-US" sz="3200" dirty="0">
                <a:solidFill>
                  <a:srgbClr val="0C0C0C"/>
                </a:solidFill>
                <a:latin typeface="Arial" pitchFamily="34" charset="0"/>
                <a:cs typeface="Arial" pitchFamily="34" charset="0"/>
              </a:rPr>
              <a:t>transaction</a:t>
            </a:r>
          </a:p>
          <a:p>
            <a:pPr lvl="1"/>
            <a:endParaRPr lang="en-US" sz="3200" dirty="0">
              <a:solidFill>
                <a:srgbClr val="0C0C0C"/>
              </a:solidFill>
              <a:latin typeface="Arial" pitchFamily="34" charset="0"/>
              <a:cs typeface="Arial" pitchFamily="34" charset="0"/>
            </a:endParaRPr>
          </a:p>
          <a:p>
            <a:pPr lvl="1"/>
            <a:endParaRPr lang="en-US" sz="3200" dirty="0">
              <a:solidFill>
                <a:srgbClr val="0C0C0C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524000" y="5164990"/>
            <a:ext cx="954491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3200" dirty="0" smtClean="0">
                <a:solidFill>
                  <a:srgbClr val="0C0C0C"/>
                </a:solidFill>
                <a:latin typeface="Arial" pitchFamily="34" charset="0"/>
                <a:cs typeface="Arial" pitchFamily="34" charset="0"/>
              </a:rPr>
              <a:t>Dispute resolution</a:t>
            </a:r>
          </a:p>
          <a:p>
            <a:pPr lvl="1"/>
            <a:endParaRPr lang="en-US" sz="3200" dirty="0">
              <a:solidFill>
                <a:srgbClr val="0C0C0C"/>
              </a:solidFill>
              <a:latin typeface="Arial" pitchFamily="34" charset="0"/>
              <a:cs typeface="Arial" pitchFamily="34" charset="0"/>
            </a:endParaRPr>
          </a:p>
          <a:p>
            <a:pPr lvl="1"/>
            <a:endParaRPr lang="en-US" sz="3200" dirty="0">
              <a:solidFill>
                <a:srgbClr val="0C0C0C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99308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  <p:bldP spid="5" grpId="0" uiExpand="1" build="p"/>
      <p:bldP spid="8" grpId="0" build="p"/>
      <p:bldP spid="9" grpId="0" build="p"/>
      <p:bldP spid="10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524001" y="1690688"/>
            <a:ext cx="6443662" cy="4038600"/>
          </a:xfrm>
        </p:spPr>
        <p:txBody>
          <a:bodyPr>
            <a:noAutofit/>
          </a:bodyPr>
          <a:lstStyle/>
          <a:p>
            <a:r>
              <a:rPr lang="en-US" sz="3200" dirty="0" smtClean="0">
                <a:solidFill>
                  <a:srgbClr val="0C0C0C"/>
                </a:solidFill>
                <a:latin typeface="Arial" pitchFamily="34" charset="0"/>
                <a:cs typeface="Arial" pitchFamily="34" charset="0"/>
              </a:rPr>
              <a:t>Regional differences</a:t>
            </a:r>
          </a:p>
          <a:p>
            <a:r>
              <a:rPr lang="en-US" sz="3200" dirty="0" smtClean="0">
                <a:solidFill>
                  <a:srgbClr val="0C0C0C"/>
                </a:solidFill>
                <a:latin typeface="Arial" pitchFamily="34" charset="0"/>
                <a:cs typeface="Arial" pitchFamily="34" charset="0"/>
              </a:rPr>
              <a:t>Role of </a:t>
            </a:r>
            <a:r>
              <a:rPr lang="en-US" sz="3200" dirty="0">
                <a:solidFill>
                  <a:srgbClr val="0C0C0C"/>
                </a:solidFill>
                <a:latin typeface="Arial" pitchFamily="34" charset="0"/>
                <a:cs typeface="Arial" pitchFamily="34" charset="0"/>
              </a:rPr>
              <a:t>Māori </a:t>
            </a:r>
            <a:r>
              <a:rPr lang="en-US" sz="3200" dirty="0" smtClean="0">
                <a:solidFill>
                  <a:srgbClr val="0C0C0C"/>
                </a:solidFill>
                <a:latin typeface="Arial" pitchFamily="34" charset="0"/>
                <a:cs typeface="Arial" pitchFamily="34" charset="0"/>
              </a:rPr>
              <a:t>Land Service</a:t>
            </a:r>
          </a:p>
          <a:p>
            <a:r>
              <a:rPr lang="en-US" sz="3200" dirty="0" smtClean="0">
                <a:solidFill>
                  <a:srgbClr val="0C0C0C"/>
                </a:solidFill>
                <a:latin typeface="Arial" pitchFamily="34" charset="0"/>
                <a:cs typeface="Arial" pitchFamily="34" charset="0"/>
              </a:rPr>
              <a:t>Codified process</a:t>
            </a:r>
          </a:p>
          <a:p>
            <a:pPr marL="0" indent="0">
              <a:buNone/>
            </a:pPr>
            <a:endParaRPr lang="en-US" sz="2800" dirty="0" smtClean="0">
              <a:solidFill>
                <a:srgbClr val="0C0C0C"/>
              </a:solidFill>
              <a:latin typeface="Arial" pitchFamily="34" charset="0"/>
              <a:cs typeface="Arial" pitchFamily="34" charset="0"/>
            </a:endParaRPr>
          </a:p>
          <a:p>
            <a:endParaRPr lang="en-US" sz="3500" dirty="0" smtClean="0">
              <a:solidFill>
                <a:srgbClr val="0C0C0C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endParaRPr lang="en-US" sz="3500" dirty="0" smtClean="0">
              <a:solidFill>
                <a:srgbClr val="0C0C0C"/>
              </a:solidFill>
              <a:latin typeface="Arial" pitchFamily="34" charset="0"/>
              <a:cs typeface="Arial" pitchFamily="34" charset="0"/>
            </a:endParaRPr>
          </a:p>
          <a:p>
            <a:endParaRPr lang="en-US" sz="3500" dirty="0" smtClean="0">
              <a:solidFill>
                <a:srgbClr val="0C0C0C"/>
              </a:solidFill>
              <a:latin typeface="Arial" pitchFamily="34" charset="0"/>
              <a:cs typeface="Arial" pitchFamily="34" charset="0"/>
            </a:endParaRPr>
          </a:p>
          <a:p>
            <a:endParaRPr lang="en-NZ" sz="35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838199" y="365125"/>
            <a:ext cx="10640209" cy="1325563"/>
          </a:xfrm>
        </p:spPr>
        <p:txBody>
          <a:bodyPr>
            <a:normAutofit/>
          </a:bodyPr>
          <a:lstStyle/>
          <a:p>
            <a:r>
              <a:rPr lang="en-US" b="1" i="1" dirty="0" smtClean="0">
                <a:latin typeface="Arial" pitchFamily="34" charset="0"/>
                <a:cs typeface="Arial" pitchFamily="34" charset="0"/>
              </a:rPr>
              <a:t>Raising level of MFH Land governance</a:t>
            </a:r>
            <a:endParaRPr lang="en-NZ" b="1" i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1" y="6496051"/>
            <a:ext cx="9144000" cy="371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9481A-2BF3-4B43-97FB-C6E74971D9CF}" type="slidenum">
              <a:rPr lang="en-NZ" smtClean="0"/>
              <a:t>16</a:t>
            </a:fld>
            <a:endParaRPr lang="en-NZ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9603" y="3145579"/>
            <a:ext cx="4708398" cy="2942749"/>
          </a:xfrm>
          <a:prstGeom prst="rect">
            <a:avLst/>
          </a:prstGeom>
        </p:spPr>
      </p:pic>
      <p:pic>
        <p:nvPicPr>
          <p:cNvPr id="8" name="Picture 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7970" y="6088328"/>
            <a:ext cx="1756063" cy="3356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073472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524001" y="1690688"/>
            <a:ext cx="4709159" cy="4038600"/>
          </a:xfrm>
        </p:spPr>
        <p:txBody>
          <a:bodyPr>
            <a:noAutofit/>
          </a:bodyPr>
          <a:lstStyle/>
          <a:p>
            <a:r>
              <a:rPr lang="en-US" sz="3200" dirty="0" smtClean="0">
                <a:solidFill>
                  <a:srgbClr val="0C0C0C"/>
                </a:solidFill>
                <a:latin typeface="Arial" pitchFamily="34" charset="0"/>
                <a:cs typeface="Arial" pitchFamily="34" charset="0"/>
              </a:rPr>
              <a:t>Upskilling and training</a:t>
            </a:r>
          </a:p>
          <a:p>
            <a:r>
              <a:rPr lang="en-US" sz="3200" dirty="0" smtClean="0">
                <a:solidFill>
                  <a:srgbClr val="0C0C0C"/>
                </a:solidFill>
                <a:latin typeface="Arial" pitchFamily="34" charset="0"/>
                <a:cs typeface="Arial" pitchFamily="34" charset="0"/>
              </a:rPr>
              <a:t>Existing governors</a:t>
            </a:r>
          </a:p>
          <a:p>
            <a:r>
              <a:rPr lang="en-US" sz="3200" dirty="0" smtClean="0">
                <a:solidFill>
                  <a:srgbClr val="0C0C0C"/>
                </a:solidFill>
                <a:latin typeface="Arial" pitchFamily="34" charset="0"/>
                <a:cs typeface="Arial" pitchFamily="34" charset="0"/>
              </a:rPr>
              <a:t>New governors</a:t>
            </a:r>
          </a:p>
          <a:p>
            <a:r>
              <a:rPr lang="en-US" sz="3200" dirty="0" smtClean="0">
                <a:solidFill>
                  <a:srgbClr val="0C0C0C"/>
                </a:solidFill>
                <a:latin typeface="Arial" pitchFamily="34" charset="0"/>
                <a:cs typeface="Arial" pitchFamily="34" charset="0"/>
              </a:rPr>
              <a:t>Role of </a:t>
            </a:r>
            <a:r>
              <a:rPr lang="en-US" sz="3200" dirty="0">
                <a:solidFill>
                  <a:srgbClr val="0C0C0C"/>
                </a:solidFill>
                <a:latin typeface="Arial" pitchFamily="34" charset="0"/>
                <a:cs typeface="Arial" pitchFamily="34" charset="0"/>
              </a:rPr>
              <a:t>Māori </a:t>
            </a:r>
            <a:r>
              <a:rPr lang="en-US" sz="3200" dirty="0" smtClean="0">
                <a:solidFill>
                  <a:srgbClr val="0C0C0C"/>
                </a:solidFill>
                <a:latin typeface="Arial" pitchFamily="34" charset="0"/>
                <a:cs typeface="Arial" pitchFamily="34" charset="0"/>
              </a:rPr>
              <a:t>Land Service</a:t>
            </a:r>
          </a:p>
          <a:p>
            <a:pPr marL="0" indent="0">
              <a:buNone/>
            </a:pPr>
            <a:endParaRPr lang="en-US" sz="2800" dirty="0" smtClean="0">
              <a:solidFill>
                <a:srgbClr val="0C0C0C"/>
              </a:solidFill>
              <a:latin typeface="Arial" pitchFamily="34" charset="0"/>
              <a:cs typeface="Arial" pitchFamily="34" charset="0"/>
            </a:endParaRPr>
          </a:p>
          <a:p>
            <a:endParaRPr lang="en-US" sz="3500" dirty="0" smtClean="0">
              <a:solidFill>
                <a:srgbClr val="0C0C0C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endParaRPr lang="en-US" sz="3500" dirty="0" smtClean="0">
              <a:solidFill>
                <a:srgbClr val="0C0C0C"/>
              </a:solidFill>
              <a:latin typeface="Arial" pitchFamily="34" charset="0"/>
              <a:cs typeface="Arial" pitchFamily="34" charset="0"/>
            </a:endParaRPr>
          </a:p>
          <a:p>
            <a:endParaRPr lang="en-US" sz="3500" dirty="0" smtClean="0">
              <a:solidFill>
                <a:srgbClr val="0C0C0C"/>
              </a:solidFill>
              <a:latin typeface="Arial" pitchFamily="34" charset="0"/>
              <a:cs typeface="Arial" pitchFamily="34" charset="0"/>
            </a:endParaRPr>
          </a:p>
          <a:p>
            <a:endParaRPr lang="en-NZ" sz="35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838199" y="365125"/>
            <a:ext cx="10640209" cy="1325563"/>
          </a:xfrm>
        </p:spPr>
        <p:txBody>
          <a:bodyPr>
            <a:normAutofit/>
          </a:bodyPr>
          <a:lstStyle/>
          <a:p>
            <a:r>
              <a:rPr lang="en-US" b="1" i="1" dirty="0" smtClean="0">
                <a:latin typeface="Arial" pitchFamily="34" charset="0"/>
                <a:cs typeface="Arial" pitchFamily="34" charset="0"/>
              </a:rPr>
              <a:t>Raising the levels of performance of governors</a:t>
            </a:r>
            <a:endParaRPr lang="en-NZ" b="1" i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1" y="6496051"/>
            <a:ext cx="9144000" cy="371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9481A-2BF3-4B43-97FB-C6E74971D9CF}" type="slidenum">
              <a:rPr lang="en-NZ" smtClean="0"/>
              <a:t>17</a:t>
            </a:fld>
            <a:endParaRPr lang="en-NZ" dirty="0"/>
          </a:p>
        </p:txBody>
      </p:sp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7970" y="6088328"/>
            <a:ext cx="1756063" cy="3356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948789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524001" y="1690688"/>
            <a:ext cx="6443662" cy="4038600"/>
          </a:xfrm>
        </p:spPr>
        <p:txBody>
          <a:bodyPr>
            <a:noAutofit/>
          </a:bodyPr>
          <a:lstStyle/>
          <a:p>
            <a:r>
              <a:rPr lang="en-US" sz="3200" dirty="0" smtClean="0">
                <a:solidFill>
                  <a:srgbClr val="0C0C0C"/>
                </a:solidFill>
                <a:latin typeface="Arial" pitchFamily="34" charset="0"/>
                <a:cs typeface="Arial" pitchFamily="34" charset="0"/>
              </a:rPr>
              <a:t>Where no governing body</a:t>
            </a:r>
          </a:p>
          <a:p>
            <a:r>
              <a:rPr lang="en-US" sz="3200" dirty="0" smtClean="0">
                <a:solidFill>
                  <a:srgbClr val="0C0C0C"/>
                </a:solidFill>
                <a:latin typeface="Arial" pitchFamily="34" charset="0"/>
                <a:cs typeface="Arial" pitchFamily="34" charset="0"/>
              </a:rPr>
              <a:t>Landowner decision making</a:t>
            </a:r>
          </a:p>
          <a:p>
            <a:r>
              <a:rPr lang="en-US" sz="3200" dirty="0" smtClean="0">
                <a:solidFill>
                  <a:srgbClr val="0C0C0C"/>
                </a:solidFill>
                <a:latin typeface="Arial" pitchFamily="34" charset="0"/>
                <a:cs typeface="Arial" pitchFamily="34" charset="0"/>
              </a:rPr>
              <a:t>Quorum requirements</a:t>
            </a:r>
          </a:p>
          <a:p>
            <a:r>
              <a:rPr lang="en-US" sz="3200" dirty="0" smtClean="0">
                <a:solidFill>
                  <a:srgbClr val="0C0C0C"/>
                </a:solidFill>
                <a:latin typeface="Arial" pitchFamily="34" charset="0"/>
                <a:cs typeface="Arial" pitchFamily="34" charset="0"/>
              </a:rPr>
              <a:t>Role of </a:t>
            </a:r>
            <a:r>
              <a:rPr lang="en-US" sz="3200" dirty="0">
                <a:solidFill>
                  <a:srgbClr val="0C0C0C"/>
                </a:solidFill>
                <a:latin typeface="Arial" pitchFamily="34" charset="0"/>
                <a:cs typeface="Arial" pitchFamily="34" charset="0"/>
              </a:rPr>
              <a:t>Māori </a:t>
            </a:r>
            <a:r>
              <a:rPr lang="en-US" sz="3200" dirty="0" smtClean="0">
                <a:solidFill>
                  <a:srgbClr val="0C0C0C"/>
                </a:solidFill>
                <a:latin typeface="Arial" pitchFamily="34" charset="0"/>
                <a:cs typeface="Arial" pitchFamily="34" charset="0"/>
              </a:rPr>
              <a:t>Land Service</a:t>
            </a:r>
          </a:p>
          <a:p>
            <a:endParaRPr lang="en-US" sz="2800" dirty="0" smtClean="0">
              <a:solidFill>
                <a:srgbClr val="0C0C0C"/>
              </a:solidFill>
              <a:latin typeface="Arial" pitchFamily="34" charset="0"/>
              <a:cs typeface="Arial" pitchFamily="34" charset="0"/>
            </a:endParaRPr>
          </a:p>
          <a:p>
            <a:endParaRPr lang="en-US" sz="3500" dirty="0" smtClean="0">
              <a:solidFill>
                <a:srgbClr val="0C0C0C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endParaRPr lang="en-US" sz="3500" dirty="0" smtClean="0">
              <a:solidFill>
                <a:srgbClr val="0C0C0C"/>
              </a:solidFill>
              <a:latin typeface="Arial" pitchFamily="34" charset="0"/>
              <a:cs typeface="Arial" pitchFamily="34" charset="0"/>
            </a:endParaRPr>
          </a:p>
          <a:p>
            <a:endParaRPr lang="en-US" sz="3500" dirty="0" smtClean="0">
              <a:solidFill>
                <a:srgbClr val="0C0C0C"/>
              </a:solidFill>
              <a:latin typeface="Arial" pitchFamily="34" charset="0"/>
              <a:cs typeface="Arial" pitchFamily="34" charset="0"/>
            </a:endParaRPr>
          </a:p>
          <a:p>
            <a:endParaRPr lang="en-NZ" sz="35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838199" y="365125"/>
            <a:ext cx="10640209" cy="1325563"/>
          </a:xfrm>
        </p:spPr>
        <p:txBody>
          <a:bodyPr>
            <a:normAutofit/>
          </a:bodyPr>
          <a:lstStyle/>
          <a:p>
            <a:r>
              <a:rPr lang="en-US" b="1" i="1" dirty="0" smtClean="0">
                <a:latin typeface="Arial" pitchFamily="34" charset="0"/>
                <a:cs typeface="Arial" pitchFamily="34" charset="0"/>
              </a:rPr>
              <a:t>Raising the level of land </a:t>
            </a:r>
            <a:r>
              <a:rPr lang="en-US" b="1" i="1" dirty="0" err="1" smtClean="0">
                <a:latin typeface="Arial" pitchFamily="34" charset="0"/>
                <a:cs typeface="Arial" pitchFamily="34" charset="0"/>
              </a:rPr>
              <a:t>utilisation</a:t>
            </a:r>
            <a:endParaRPr lang="en-NZ" b="1" i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1" y="6496051"/>
            <a:ext cx="9144000" cy="371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9481A-2BF3-4B43-97FB-C6E74971D9CF}" type="slidenum">
              <a:rPr lang="en-NZ" smtClean="0"/>
              <a:t>18</a:t>
            </a:fld>
            <a:endParaRPr lang="en-NZ" dirty="0"/>
          </a:p>
        </p:txBody>
      </p:sp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7970" y="6088328"/>
            <a:ext cx="1756063" cy="3356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495767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524001" y="1690688"/>
            <a:ext cx="7620000" cy="4038600"/>
          </a:xfrm>
        </p:spPr>
        <p:txBody>
          <a:bodyPr>
            <a:normAutofit/>
          </a:bodyPr>
          <a:lstStyle/>
          <a:p>
            <a:r>
              <a:rPr lang="en-US" sz="3200" dirty="0" smtClean="0">
                <a:solidFill>
                  <a:srgbClr val="0C0C0C"/>
                </a:solidFill>
                <a:latin typeface="Arial" pitchFamily="34" charset="0"/>
                <a:cs typeface="Arial" pitchFamily="34" charset="0"/>
              </a:rPr>
              <a:t>Brief overview of key statistics</a:t>
            </a:r>
          </a:p>
          <a:p>
            <a:r>
              <a:rPr lang="en-US" sz="3200" dirty="0" smtClean="0">
                <a:solidFill>
                  <a:srgbClr val="0C0C0C"/>
                </a:solidFill>
                <a:latin typeface="Arial" pitchFamily="34" charset="0"/>
                <a:cs typeface="Arial" pitchFamily="34" charset="0"/>
              </a:rPr>
              <a:t>Possible benefits to iwi</a:t>
            </a:r>
          </a:p>
          <a:p>
            <a:r>
              <a:rPr lang="en-US" sz="3200" dirty="0" smtClean="0">
                <a:solidFill>
                  <a:srgbClr val="0C0C0C"/>
                </a:solidFill>
                <a:latin typeface="Arial" pitchFamily="34" charset="0"/>
                <a:cs typeface="Arial" pitchFamily="34" charset="0"/>
              </a:rPr>
              <a:t>Impact on Māori trusts and incorporations</a:t>
            </a:r>
          </a:p>
          <a:p>
            <a:r>
              <a:rPr lang="en-US" sz="3200" dirty="0" err="1" smtClean="0">
                <a:solidFill>
                  <a:srgbClr val="0C0C0C"/>
                </a:solidFill>
                <a:latin typeface="Arial" pitchFamily="34" charset="0"/>
                <a:cs typeface="Arial" pitchFamily="34" charset="0"/>
              </a:rPr>
              <a:t>Utilisation</a:t>
            </a:r>
            <a:r>
              <a:rPr lang="en-US" sz="3200" dirty="0" smtClean="0">
                <a:solidFill>
                  <a:srgbClr val="0C0C0C"/>
                </a:solidFill>
                <a:latin typeface="Arial" pitchFamily="34" charset="0"/>
                <a:cs typeface="Arial" pitchFamily="34" charset="0"/>
              </a:rPr>
              <a:t> of MFH land</a:t>
            </a:r>
          </a:p>
          <a:p>
            <a:r>
              <a:rPr lang="en-US" sz="3200" dirty="0" smtClean="0">
                <a:solidFill>
                  <a:srgbClr val="0C0C0C"/>
                </a:solidFill>
                <a:latin typeface="Arial" pitchFamily="34" charset="0"/>
                <a:cs typeface="Arial" pitchFamily="34" charset="0"/>
              </a:rPr>
              <a:t>What next? </a:t>
            </a:r>
          </a:p>
          <a:p>
            <a:endParaRPr lang="en-NZ" sz="32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 b="1" i="1" dirty="0" smtClean="0">
                <a:latin typeface="Arial" pitchFamily="34" charset="0"/>
                <a:cs typeface="Arial" pitchFamily="34" charset="0"/>
              </a:rPr>
              <a:t>Outline</a:t>
            </a:r>
            <a:endParaRPr lang="en-NZ" b="1" i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1" y="6496051"/>
            <a:ext cx="9144000" cy="371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610600" y="6270387"/>
            <a:ext cx="2743200" cy="365125"/>
          </a:xfrm>
        </p:spPr>
        <p:txBody>
          <a:bodyPr/>
          <a:lstStyle/>
          <a:p>
            <a:fld id="{2B29481A-2BF3-4B43-97FB-C6E74971D9CF}" type="slidenum">
              <a:rPr lang="en-NZ" smtClean="0"/>
              <a:t>1</a:t>
            </a:fld>
            <a:endParaRPr lang="en-NZ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34053" y="1714024"/>
            <a:ext cx="3919747" cy="2604453"/>
          </a:xfrm>
          <a:prstGeom prst="rect">
            <a:avLst/>
          </a:prstGeom>
        </p:spPr>
      </p:pic>
      <p:pic>
        <p:nvPicPr>
          <p:cNvPr id="8" name="Picture 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7970" y="6088328"/>
            <a:ext cx="1756063" cy="3356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016664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524001" y="1690688"/>
            <a:ext cx="9144000" cy="4038600"/>
          </a:xfrm>
        </p:spPr>
        <p:txBody>
          <a:bodyPr>
            <a:noAutofit/>
          </a:bodyPr>
          <a:lstStyle/>
          <a:p>
            <a:r>
              <a:rPr lang="en-US" sz="3200" dirty="0" smtClean="0">
                <a:solidFill>
                  <a:srgbClr val="0C0C0C"/>
                </a:solidFill>
                <a:latin typeface="Arial" pitchFamily="34" charset="0"/>
                <a:cs typeface="Arial" pitchFamily="34" charset="0"/>
              </a:rPr>
              <a:t>Opportunities</a:t>
            </a:r>
          </a:p>
          <a:p>
            <a:r>
              <a:rPr lang="en-US" sz="3200" dirty="0" smtClean="0">
                <a:solidFill>
                  <a:srgbClr val="0C0C0C"/>
                </a:solidFill>
                <a:latin typeface="Arial" pitchFamily="34" charset="0"/>
                <a:cs typeface="Arial" pitchFamily="34" charset="0"/>
              </a:rPr>
              <a:t>Risks</a:t>
            </a:r>
          </a:p>
          <a:p>
            <a:r>
              <a:rPr lang="en-US" sz="3200" dirty="0" smtClean="0">
                <a:solidFill>
                  <a:srgbClr val="0C0C0C"/>
                </a:solidFill>
                <a:latin typeface="Arial" pitchFamily="34" charset="0"/>
                <a:cs typeface="Arial" pitchFamily="34" charset="0"/>
              </a:rPr>
              <a:t>Reforms not final</a:t>
            </a:r>
          </a:p>
          <a:p>
            <a:r>
              <a:rPr lang="en-US" sz="3200" dirty="0" smtClean="0">
                <a:solidFill>
                  <a:srgbClr val="0C0C0C"/>
                </a:solidFill>
                <a:latin typeface="Arial" pitchFamily="34" charset="0"/>
                <a:cs typeface="Arial" pitchFamily="34" charset="0"/>
              </a:rPr>
              <a:t>Get involved</a:t>
            </a:r>
          </a:p>
          <a:p>
            <a:r>
              <a:rPr lang="en-US" sz="3200" dirty="0" smtClean="0">
                <a:solidFill>
                  <a:srgbClr val="0C0C0C"/>
                </a:solidFill>
                <a:latin typeface="Arial" pitchFamily="34" charset="0"/>
                <a:cs typeface="Arial" pitchFamily="34" charset="0"/>
              </a:rPr>
              <a:t>Select Committee process</a:t>
            </a:r>
            <a:endParaRPr lang="en-US" sz="2800" dirty="0" smtClean="0">
              <a:solidFill>
                <a:srgbClr val="0C0C0C"/>
              </a:solidFill>
              <a:latin typeface="Arial" pitchFamily="34" charset="0"/>
              <a:cs typeface="Arial" pitchFamily="34" charset="0"/>
            </a:endParaRPr>
          </a:p>
          <a:p>
            <a:endParaRPr lang="en-US" sz="3200" dirty="0" smtClean="0">
              <a:solidFill>
                <a:srgbClr val="0C0C0C"/>
              </a:solidFill>
              <a:latin typeface="Arial" pitchFamily="34" charset="0"/>
              <a:cs typeface="Arial" pitchFamily="34" charset="0"/>
            </a:endParaRPr>
          </a:p>
          <a:p>
            <a:endParaRPr lang="en-US" sz="2800" dirty="0" smtClean="0">
              <a:solidFill>
                <a:srgbClr val="0C0C0C"/>
              </a:solidFill>
              <a:latin typeface="Arial" pitchFamily="34" charset="0"/>
              <a:cs typeface="Arial" pitchFamily="34" charset="0"/>
            </a:endParaRPr>
          </a:p>
          <a:p>
            <a:endParaRPr lang="en-US" sz="3500" dirty="0" smtClean="0">
              <a:solidFill>
                <a:srgbClr val="0C0C0C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endParaRPr lang="en-US" sz="3500" dirty="0" smtClean="0">
              <a:solidFill>
                <a:srgbClr val="0C0C0C"/>
              </a:solidFill>
              <a:latin typeface="Arial" pitchFamily="34" charset="0"/>
              <a:cs typeface="Arial" pitchFamily="34" charset="0"/>
            </a:endParaRPr>
          </a:p>
          <a:p>
            <a:endParaRPr lang="en-US" sz="3500" dirty="0" smtClean="0">
              <a:solidFill>
                <a:srgbClr val="0C0C0C"/>
              </a:solidFill>
              <a:latin typeface="Arial" pitchFamily="34" charset="0"/>
              <a:cs typeface="Arial" pitchFamily="34" charset="0"/>
            </a:endParaRPr>
          </a:p>
          <a:p>
            <a:endParaRPr lang="en-NZ" sz="35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838199" y="365125"/>
            <a:ext cx="11109961" cy="1325563"/>
          </a:xfrm>
        </p:spPr>
        <p:txBody>
          <a:bodyPr/>
          <a:lstStyle/>
          <a:p>
            <a:r>
              <a:rPr lang="en-US" b="1" i="1" dirty="0" smtClean="0">
                <a:latin typeface="Arial" pitchFamily="34" charset="0"/>
                <a:cs typeface="Arial" pitchFamily="34" charset="0"/>
              </a:rPr>
              <a:t>Reform – What next?</a:t>
            </a:r>
            <a:endParaRPr lang="en-NZ" b="1" i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1" y="6496051"/>
            <a:ext cx="9144000" cy="371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9481A-2BF3-4B43-97FB-C6E74971D9CF}" type="slidenum">
              <a:rPr lang="en-NZ" smtClean="0"/>
              <a:t>19</a:t>
            </a:fld>
            <a:endParaRPr lang="en-NZ" dirty="0"/>
          </a:p>
        </p:txBody>
      </p:sp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7970" y="6088328"/>
            <a:ext cx="1756063" cy="3356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625135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i="1" dirty="0" smtClean="0">
                <a:latin typeface="Arial" pitchFamily="34" charset="0"/>
                <a:cs typeface="Arial" pitchFamily="34" charset="0"/>
              </a:rPr>
              <a:t>Questions?</a:t>
            </a:r>
            <a:endParaRPr lang="en-US" b="1" i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1" y="6496051"/>
            <a:ext cx="9144000" cy="371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9481A-2BF3-4B43-97FB-C6E74971D9CF}" type="slidenum">
              <a:rPr lang="en-NZ" smtClean="0"/>
              <a:t>20</a:t>
            </a:fld>
            <a:endParaRPr lang="en-NZ"/>
          </a:p>
        </p:txBody>
      </p:sp>
      <p:pic>
        <p:nvPicPr>
          <p:cNvPr id="8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7970" y="6088328"/>
            <a:ext cx="1756063" cy="3356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Content Placeholder 3"/>
          <p:cNvPicPr>
            <a:picLocks noGrp="1" noChangeAspect="1"/>
          </p:cNvPicPr>
          <p:nvPr>
            <p:ph idx="1"/>
          </p:nvPr>
        </p:nvPicPr>
        <p:blipFill>
          <a:blip r:embed="rId5" cstate="print"/>
          <a:srcRect t="13336" b="13336"/>
          <a:stretch>
            <a:fillRect/>
          </a:stretch>
        </p:blipFill>
        <p:spPr>
          <a:xfrm>
            <a:off x="838200" y="1509978"/>
            <a:ext cx="10515600" cy="4351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44286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1" y="666974"/>
            <a:ext cx="9143999" cy="2655341"/>
          </a:xfrm>
        </p:spPr>
        <p:txBody>
          <a:bodyPr>
            <a:noAutofit/>
          </a:bodyPr>
          <a:lstStyle/>
          <a:p>
            <a:r>
              <a:rPr lang="en-US" b="1" i="1" dirty="0" smtClean="0">
                <a:solidFill>
                  <a:srgbClr val="0C0C0C"/>
                </a:solidFill>
                <a:latin typeface="Arial" pitchFamily="34" charset="0"/>
                <a:cs typeface="Arial" pitchFamily="34" charset="0"/>
              </a:rPr>
              <a:t>Interacting with Te Ture Whenua to Benefit Iwi</a:t>
            </a:r>
            <a:endParaRPr lang="en-NZ" b="1" i="1" dirty="0">
              <a:solidFill>
                <a:srgbClr val="0C0C0C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168652" y="3739505"/>
            <a:ext cx="7854696" cy="1752600"/>
          </a:xfrm>
        </p:spPr>
        <p:txBody>
          <a:bodyPr>
            <a:normAutofit/>
          </a:bodyPr>
          <a:lstStyle/>
          <a:p>
            <a:r>
              <a:rPr lang="en-US" sz="2800" dirty="0" smtClean="0">
                <a:solidFill>
                  <a:srgbClr val="0C0C0C"/>
                </a:solidFill>
                <a:latin typeface="Arial" pitchFamily="34" charset="0"/>
                <a:cs typeface="Arial" pitchFamily="34" charset="0"/>
              </a:rPr>
              <a:t>Peter Johnston </a:t>
            </a:r>
            <a:endParaRPr lang="en-US" sz="2800" dirty="0">
              <a:solidFill>
                <a:srgbClr val="0C0C0C"/>
              </a:solidFill>
              <a:latin typeface="Arial" pitchFamily="34" charset="0"/>
              <a:cs typeface="Arial" pitchFamily="34" charset="0"/>
            </a:endParaRPr>
          </a:p>
          <a:p>
            <a:r>
              <a:rPr lang="en-US" sz="2800" dirty="0" smtClean="0">
                <a:solidFill>
                  <a:srgbClr val="0C0C0C"/>
                </a:solidFill>
                <a:latin typeface="Arial" pitchFamily="34" charset="0"/>
                <a:cs typeface="Arial" pitchFamily="34" charset="0"/>
              </a:rPr>
              <a:t>13 April 2016</a:t>
            </a:r>
            <a:endParaRPr lang="en-US" sz="2800" dirty="0">
              <a:solidFill>
                <a:srgbClr val="0C0C0C"/>
              </a:solidFill>
              <a:latin typeface="Arial" pitchFamily="34" charset="0"/>
              <a:cs typeface="Arial" pitchFamily="34" charset="0"/>
            </a:endParaRPr>
          </a:p>
          <a:p>
            <a:r>
              <a:rPr lang="en-US" sz="2800" dirty="0" smtClean="0">
                <a:solidFill>
                  <a:srgbClr val="0C0C0C"/>
                </a:solidFill>
                <a:latin typeface="Arial" pitchFamily="34" charset="0"/>
                <a:cs typeface="Arial" pitchFamily="34" charset="0"/>
              </a:rPr>
              <a:t>Māori Legal, Business &amp; Governance </a:t>
            </a:r>
            <a:r>
              <a:rPr lang="en-US" sz="2800" dirty="0">
                <a:solidFill>
                  <a:srgbClr val="0C0C0C"/>
                </a:solidFill>
                <a:latin typeface="Arial" pitchFamily="34" charset="0"/>
                <a:cs typeface="Arial" pitchFamily="34" charset="0"/>
              </a:rPr>
              <a:t>Forum</a:t>
            </a:r>
            <a:endParaRPr lang="en-NZ" sz="2800" dirty="0">
              <a:solidFill>
                <a:srgbClr val="0C0C0C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1" y="6496051"/>
            <a:ext cx="9144000" cy="371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7970" y="6088328"/>
            <a:ext cx="1756063" cy="3356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9481A-2BF3-4B43-97FB-C6E74971D9CF}" type="slidenum">
              <a:rPr lang="en-NZ" smtClean="0"/>
              <a:t>21</a:t>
            </a:fld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val="22763261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524001" y="1690688"/>
            <a:ext cx="5716709" cy="4038600"/>
          </a:xfrm>
        </p:spPr>
        <p:txBody>
          <a:bodyPr>
            <a:normAutofit/>
          </a:bodyPr>
          <a:lstStyle/>
          <a:p>
            <a:r>
              <a:rPr lang="en-US" sz="3200" dirty="0" smtClean="0">
                <a:solidFill>
                  <a:srgbClr val="0C0C0C"/>
                </a:solidFill>
                <a:latin typeface="Arial" pitchFamily="34" charset="0"/>
                <a:cs typeface="Arial" pitchFamily="34" charset="0"/>
              </a:rPr>
              <a:t>Governs Māori land</a:t>
            </a:r>
          </a:p>
          <a:p>
            <a:r>
              <a:rPr lang="en-US" sz="3200" dirty="0" smtClean="0">
                <a:solidFill>
                  <a:srgbClr val="0C0C0C"/>
                </a:solidFill>
                <a:latin typeface="Arial" pitchFamily="34" charset="0"/>
                <a:cs typeface="Arial" pitchFamily="34" charset="0"/>
              </a:rPr>
              <a:t>Came into force 1 July 1993</a:t>
            </a:r>
          </a:p>
          <a:p>
            <a:r>
              <a:rPr lang="en-US" sz="3200" dirty="0" smtClean="0">
                <a:solidFill>
                  <a:srgbClr val="0C0C0C"/>
                </a:solidFill>
                <a:latin typeface="Arial" pitchFamily="34" charset="0"/>
                <a:cs typeface="Arial" pitchFamily="34" charset="0"/>
              </a:rPr>
              <a:t>Retention </a:t>
            </a:r>
          </a:p>
          <a:p>
            <a:r>
              <a:rPr lang="en-US" sz="3200" dirty="0" err="1" smtClean="0">
                <a:solidFill>
                  <a:srgbClr val="0C0C0C"/>
                </a:solidFill>
                <a:latin typeface="Arial" pitchFamily="34" charset="0"/>
                <a:cs typeface="Arial" pitchFamily="34" charset="0"/>
              </a:rPr>
              <a:t>Utilisation</a:t>
            </a:r>
            <a:endParaRPr lang="en-US" sz="3200" dirty="0" smtClean="0">
              <a:solidFill>
                <a:srgbClr val="0C0C0C"/>
              </a:solidFill>
              <a:latin typeface="Arial" pitchFamily="34" charset="0"/>
              <a:cs typeface="Arial" pitchFamily="34" charset="0"/>
            </a:endParaRPr>
          </a:p>
          <a:p>
            <a:r>
              <a:rPr lang="en-US" sz="3200" dirty="0" smtClean="0">
                <a:solidFill>
                  <a:srgbClr val="0C0C0C"/>
                </a:solidFill>
                <a:latin typeface="Arial" pitchFamily="34" charset="0"/>
                <a:cs typeface="Arial" pitchFamily="34" charset="0"/>
              </a:rPr>
              <a:t>Repeal &amp; replace</a:t>
            </a:r>
          </a:p>
          <a:p>
            <a:r>
              <a:rPr lang="en-US" sz="3200" dirty="0" smtClean="0">
                <a:solidFill>
                  <a:srgbClr val="0C0C0C"/>
                </a:solidFill>
                <a:latin typeface="Arial" pitchFamily="34" charset="0"/>
                <a:cs typeface="Arial" pitchFamily="34" charset="0"/>
              </a:rPr>
              <a:t>Not a final draft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799652" y="406112"/>
            <a:ext cx="11392348" cy="1325563"/>
          </a:xfrm>
        </p:spPr>
        <p:txBody>
          <a:bodyPr/>
          <a:lstStyle/>
          <a:p>
            <a:r>
              <a:rPr lang="en-US" b="1" i="1" dirty="0" smtClean="0">
                <a:latin typeface="Arial" pitchFamily="34" charset="0"/>
                <a:cs typeface="Arial" pitchFamily="34" charset="0"/>
              </a:rPr>
              <a:t>Te Ture Whenua Māori Act 1993 </a:t>
            </a:r>
            <a:endParaRPr lang="en-NZ" b="1" i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1" y="6496051"/>
            <a:ext cx="9144000" cy="371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641080" y="6313488"/>
            <a:ext cx="2743200" cy="365125"/>
          </a:xfrm>
        </p:spPr>
        <p:txBody>
          <a:bodyPr/>
          <a:lstStyle/>
          <a:p>
            <a:fld id="{2B29481A-2BF3-4B43-97FB-C6E74971D9CF}" type="slidenum">
              <a:rPr lang="en-NZ" smtClean="0"/>
              <a:t>2</a:t>
            </a:fld>
            <a:endParaRPr lang="en-NZ" dirty="0"/>
          </a:p>
        </p:txBody>
      </p:sp>
      <p:pic>
        <p:nvPicPr>
          <p:cNvPr id="1026" name="Picture 2" descr="http://www.funkygifts.co.nz/media/catalog/product/cache/1/image/9df78eab33525d08d6e5fb8d27136e95/n/z/nz_map_blackboard_white_blank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66364" y="1731675"/>
            <a:ext cx="1984236" cy="34795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7970" y="6088328"/>
            <a:ext cx="1756063" cy="3356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070710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524001" y="1690688"/>
            <a:ext cx="6443662" cy="40386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200" dirty="0" smtClean="0">
                <a:solidFill>
                  <a:srgbClr val="0C0C0C"/>
                </a:solidFill>
                <a:latin typeface="Arial" pitchFamily="34" charset="0"/>
                <a:cs typeface="Arial" pitchFamily="34" charset="0"/>
              </a:rPr>
              <a:t>Key statistics</a:t>
            </a:r>
          </a:p>
          <a:p>
            <a:r>
              <a:rPr lang="en-US" sz="3200" dirty="0" smtClean="0">
                <a:solidFill>
                  <a:srgbClr val="0C0C0C"/>
                </a:solidFill>
                <a:latin typeface="Arial" pitchFamily="34" charset="0"/>
                <a:cs typeface="Arial" pitchFamily="34" charset="0"/>
              </a:rPr>
              <a:t>Māori Freehold Land</a:t>
            </a:r>
          </a:p>
          <a:p>
            <a:r>
              <a:rPr lang="en-US" sz="3200" dirty="0" smtClean="0">
                <a:solidFill>
                  <a:srgbClr val="0C0C0C"/>
                </a:solidFill>
                <a:latin typeface="Arial" pitchFamily="34" charset="0"/>
                <a:cs typeface="Arial" pitchFamily="34" charset="0"/>
              </a:rPr>
              <a:t>Governance</a:t>
            </a:r>
          </a:p>
          <a:p>
            <a:r>
              <a:rPr lang="en-US" sz="3200" dirty="0" err="1" smtClean="0">
                <a:solidFill>
                  <a:srgbClr val="0C0C0C"/>
                </a:solidFill>
                <a:latin typeface="Arial" pitchFamily="34" charset="0"/>
                <a:cs typeface="Arial" pitchFamily="34" charset="0"/>
              </a:rPr>
              <a:t>Utilisation</a:t>
            </a:r>
            <a:endParaRPr lang="en-US" sz="3200" dirty="0" smtClean="0">
              <a:solidFill>
                <a:srgbClr val="0C0C0C"/>
              </a:solidFill>
              <a:latin typeface="Arial" pitchFamily="34" charset="0"/>
              <a:cs typeface="Arial" pitchFamily="34" charset="0"/>
            </a:endParaRPr>
          </a:p>
          <a:p>
            <a:endParaRPr lang="en-US" dirty="0" smtClean="0">
              <a:solidFill>
                <a:srgbClr val="0C0C0C"/>
              </a:solidFill>
              <a:latin typeface="Arial" pitchFamily="34" charset="0"/>
              <a:cs typeface="Arial" pitchFamily="34" charset="0"/>
            </a:endParaRPr>
          </a:p>
          <a:p>
            <a:endParaRPr lang="en-NZ" dirty="0"/>
          </a:p>
        </p:txBody>
      </p:sp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1" y="6496051"/>
            <a:ext cx="9144000" cy="371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itle 2"/>
          <p:cNvSpPr txBox="1">
            <a:spLocks/>
          </p:cNvSpPr>
          <p:nvPr/>
        </p:nvSpPr>
        <p:spPr>
          <a:xfrm>
            <a:off x="799652" y="365125"/>
            <a:ext cx="11392348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i="1" dirty="0" smtClean="0">
                <a:latin typeface="Arial" pitchFamily="34" charset="0"/>
                <a:cs typeface="Arial" pitchFamily="34" charset="0"/>
              </a:rPr>
              <a:t>Overview of Māori Land</a:t>
            </a:r>
            <a:endParaRPr lang="en-NZ" b="1" i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8641080" y="6313488"/>
            <a:ext cx="2743200" cy="365125"/>
          </a:xfrm>
        </p:spPr>
        <p:txBody>
          <a:bodyPr/>
          <a:lstStyle/>
          <a:p>
            <a:fld id="{2B29481A-2BF3-4B43-97FB-C6E74971D9CF}" type="slidenum">
              <a:rPr lang="en-NZ" smtClean="0"/>
              <a:t>3</a:t>
            </a:fld>
            <a:endParaRPr lang="en-NZ" dirty="0"/>
          </a:p>
        </p:txBody>
      </p:sp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7970" y="6088328"/>
            <a:ext cx="1756063" cy="3356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926458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524001" y="1690688"/>
            <a:ext cx="8367572" cy="4038600"/>
          </a:xfrm>
        </p:spPr>
        <p:txBody>
          <a:bodyPr>
            <a:normAutofit/>
          </a:bodyPr>
          <a:lstStyle/>
          <a:p>
            <a:r>
              <a:rPr lang="en-US" sz="3200" dirty="0" smtClean="0">
                <a:solidFill>
                  <a:srgbClr val="0C0C0C"/>
                </a:solidFill>
                <a:latin typeface="Arial" pitchFamily="34" charset="0"/>
                <a:cs typeface="Arial" pitchFamily="34" charset="0"/>
              </a:rPr>
              <a:t>1.4 </a:t>
            </a:r>
            <a:r>
              <a:rPr lang="en-US" sz="3200" dirty="0">
                <a:solidFill>
                  <a:srgbClr val="0C0C0C"/>
                </a:solidFill>
                <a:latin typeface="Arial" pitchFamily="34" charset="0"/>
                <a:cs typeface="Arial" pitchFamily="34" charset="0"/>
              </a:rPr>
              <a:t>million </a:t>
            </a:r>
            <a:r>
              <a:rPr lang="en-US" sz="3200" dirty="0" smtClean="0">
                <a:solidFill>
                  <a:srgbClr val="0C0C0C"/>
                </a:solidFill>
                <a:latin typeface="Arial" pitchFamily="34" charset="0"/>
                <a:cs typeface="Arial" pitchFamily="34" charset="0"/>
              </a:rPr>
              <a:t>ha</a:t>
            </a:r>
          </a:p>
          <a:p>
            <a:r>
              <a:rPr lang="en-US" sz="3200" dirty="0" smtClean="0">
                <a:solidFill>
                  <a:srgbClr val="0C0C0C"/>
                </a:solidFill>
                <a:latin typeface="Arial" pitchFamily="34" charset="0"/>
                <a:cs typeface="Arial" pitchFamily="34" charset="0"/>
              </a:rPr>
              <a:t>5.5% of New Zealand’s land mass</a:t>
            </a:r>
          </a:p>
          <a:p>
            <a:r>
              <a:rPr lang="en-US" sz="3200" dirty="0" smtClean="0">
                <a:solidFill>
                  <a:srgbClr val="0C0C0C"/>
                </a:solidFill>
                <a:latin typeface="Arial" pitchFamily="34" charset="0"/>
                <a:cs typeface="Arial" pitchFamily="34" charset="0"/>
              </a:rPr>
              <a:t>12% of the North Island</a:t>
            </a:r>
          </a:p>
          <a:p>
            <a:r>
              <a:rPr lang="en-US" sz="3200" dirty="0" smtClean="0">
                <a:solidFill>
                  <a:srgbClr val="0C0C0C"/>
                </a:solidFill>
                <a:latin typeface="Arial" pitchFamily="34" charset="0"/>
                <a:cs typeface="Arial" pitchFamily="34" charset="0"/>
              </a:rPr>
              <a:t>Over 27,400 titles</a:t>
            </a:r>
          </a:p>
          <a:p>
            <a:r>
              <a:rPr lang="en-US" sz="3200" dirty="0" smtClean="0">
                <a:solidFill>
                  <a:srgbClr val="0C0C0C"/>
                </a:solidFill>
                <a:latin typeface="Arial" pitchFamily="34" charset="0"/>
                <a:cs typeface="Arial" pitchFamily="34" charset="0"/>
              </a:rPr>
              <a:t>Average size is 54 ha</a:t>
            </a:r>
          </a:p>
          <a:p>
            <a:endParaRPr lang="en-US" dirty="0" smtClean="0">
              <a:solidFill>
                <a:srgbClr val="0C0C0C"/>
              </a:solidFill>
              <a:latin typeface="Arial" pitchFamily="34" charset="0"/>
              <a:cs typeface="Arial" pitchFamily="34" charset="0"/>
            </a:endParaRPr>
          </a:p>
          <a:p>
            <a:endParaRPr lang="en-US" dirty="0" smtClean="0">
              <a:solidFill>
                <a:srgbClr val="0C0C0C"/>
              </a:solidFill>
              <a:latin typeface="Arial" pitchFamily="34" charset="0"/>
              <a:cs typeface="Arial" pitchFamily="34" charset="0"/>
            </a:endParaRPr>
          </a:p>
          <a:p>
            <a:endParaRPr lang="en-NZ" dirty="0"/>
          </a:p>
        </p:txBody>
      </p:sp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1" y="6496051"/>
            <a:ext cx="9144000" cy="371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itle 2"/>
          <p:cNvSpPr>
            <a:spLocks noGrp="1"/>
          </p:cNvSpPr>
          <p:nvPr>
            <p:ph type="title"/>
          </p:nvPr>
        </p:nvSpPr>
        <p:spPr>
          <a:xfrm>
            <a:off x="799652" y="365125"/>
            <a:ext cx="11392348" cy="1325563"/>
          </a:xfrm>
        </p:spPr>
        <p:txBody>
          <a:bodyPr/>
          <a:lstStyle/>
          <a:p>
            <a:r>
              <a:rPr lang="en-US" b="1" i="1" dirty="0" smtClean="0">
                <a:latin typeface="Arial" pitchFamily="34" charset="0"/>
                <a:cs typeface="Arial" pitchFamily="34" charset="0"/>
              </a:rPr>
              <a:t>Māori freehold land</a:t>
            </a:r>
            <a:endParaRPr lang="en-NZ" b="1" i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8641893" y="6320474"/>
            <a:ext cx="2743200" cy="365125"/>
          </a:xfrm>
        </p:spPr>
        <p:txBody>
          <a:bodyPr/>
          <a:lstStyle/>
          <a:p>
            <a:fld id="{2B29481A-2BF3-4B43-97FB-C6E74971D9CF}" type="slidenum">
              <a:rPr lang="en-NZ" smtClean="0"/>
              <a:t>4</a:t>
            </a:fld>
            <a:endParaRPr lang="en-NZ"/>
          </a:p>
        </p:txBody>
      </p:sp>
      <p:pic>
        <p:nvPicPr>
          <p:cNvPr id="3078" name="Picture 6" descr="http://www.walker-land-surveying.com/yahoo_site_admin/assets/images/Surveyor.143145227_std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1366" y="2870200"/>
            <a:ext cx="4275270" cy="28590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7970" y="6088328"/>
            <a:ext cx="1756063" cy="3356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30148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524001" y="1690688"/>
            <a:ext cx="6443662" cy="40386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NZ" sz="3200" dirty="0" smtClean="0">
                <a:solidFill>
                  <a:srgbClr val="0C0C0C"/>
                </a:solidFill>
                <a:latin typeface="Arial" pitchFamily="34" charset="0"/>
                <a:cs typeface="Arial" pitchFamily="34" charset="0"/>
              </a:rPr>
              <a:t>Mostly located in the centre and east coast of the North Island:</a:t>
            </a:r>
          </a:p>
          <a:p>
            <a:r>
              <a:rPr lang="en-US" sz="3200" dirty="0" err="1" smtClean="0">
                <a:solidFill>
                  <a:srgbClr val="0C0C0C"/>
                </a:solidFill>
                <a:latin typeface="Arial" pitchFamily="34" charset="0"/>
                <a:cs typeface="Arial" pitchFamily="34" charset="0"/>
              </a:rPr>
              <a:t>Waiariki</a:t>
            </a:r>
            <a:endParaRPr lang="en-US" sz="3200" dirty="0" smtClean="0">
              <a:solidFill>
                <a:srgbClr val="0C0C0C"/>
              </a:solidFill>
              <a:latin typeface="Arial" pitchFamily="34" charset="0"/>
              <a:cs typeface="Arial" pitchFamily="34" charset="0"/>
            </a:endParaRPr>
          </a:p>
          <a:p>
            <a:r>
              <a:rPr lang="en-US" sz="3200" dirty="0" err="1" smtClean="0">
                <a:solidFill>
                  <a:srgbClr val="0C0C0C"/>
                </a:solidFill>
                <a:latin typeface="Arial" pitchFamily="34" charset="0"/>
                <a:cs typeface="Arial" pitchFamily="34" charset="0"/>
              </a:rPr>
              <a:t>Tair</a:t>
            </a:r>
            <a:r>
              <a:rPr lang="en-US" sz="3200" dirty="0" err="1" smtClean="0">
                <a:latin typeface="Arial" pitchFamily="34" charset="0"/>
                <a:cs typeface="Arial" pitchFamily="34" charset="0"/>
              </a:rPr>
              <a:t>ā</a:t>
            </a:r>
            <a:r>
              <a:rPr lang="en-US" sz="3200" dirty="0" err="1" smtClean="0">
                <a:solidFill>
                  <a:srgbClr val="0C0C0C"/>
                </a:solidFill>
                <a:latin typeface="Arial" pitchFamily="34" charset="0"/>
                <a:cs typeface="Arial" pitchFamily="34" charset="0"/>
              </a:rPr>
              <a:t>whiti</a:t>
            </a:r>
            <a:endParaRPr lang="en-US" sz="3200" dirty="0" smtClean="0">
              <a:solidFill>
                <a:srgbClr val="0C0C0C"/>
              </a:solidFill>
              <a:latin typeface="Arial" pitchFamily="34" charset="0"/>
              <a:cs typeface="Arial" pitchFamily="34" charset="0"/>
            </a:endParaRPr>
          </a:p>
          <a:p>
            <a:r>
              <a:rPr lang="en-US" sz="3200" dirty="0" smtClean="0">
                <a:solidFill>
                  <a:srgbClr val="0C0C0C"/>
                </a:solidFill>
                <a:latin typeface="Arial" pitchFamily="34" charset="0"/>
                <a:cs typeface="Arial" pitchFamily="34" charset="0"/>
              </a:rPr>
              <a:t>Aotea</a:t>
            </a:r>
            <a:endParaRPr lang="en-NZ" sz="3200" dirty="0" smtClean="0">
              <a:solidFill>
                <a:srgbClr val="0C0C0C"/>
              </a:solidFill>
              <a:latin typeface="Arial" pitchFamily="34" charset="0"/>
              <a:cs typeface="Arial" pitchFamily="34" charset="0"/>
            </a:endParaRPr>
          </a:p>
          <a:p>
            <a:pPr marL="0" indent="0">
              <a:buNone/>
            </a:pPr>
            <a:endParaRPr lang="en-NZ" dirty="0" smtClean="0">
              <a:solidFill>
                <a:srgbClr val="0C0C0C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endParaRPr lang="en-NZ" dirty="0" smtClean="0">
              <a:solidFill>
                <a:srgbClr val="0C0C0C"/>
              </a:solidFill>
              <a:latin typeface="Arial" pitchFamily="34" charset="0"/>
              <a:cs typeface="Arial" pitchFamily="34" charset="0"/>
            </a:endParaRPr>
          </a:p>
          <a:p>
            <a:endParaRPr lang="en-NZ" dirty="0" smtClean="0">
              <a:solidFill>
                <a:srgbClr val="0C0C0C"/>
              </a:solidFill>
              <a:latin typeface="Arial" pitchFamily="34" charset="0"/>
              <a:cs typeface="Arial" pitchFamily="34" charset="0"/>
            </a:endParaRPr>
          </a:p>
          <a:p>
            <a:endParaRPr lang="en-NZ" dirty="0"/>
          </a:p>
        </p:txBody>
      </p:sp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1" y="6496051"/>
            <a:ext cx="9144000" cy="371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itle 2"/>
          <p:cNvSpPr>
            <a:spLocks noGrp="1"/>
          </p:cNvSpPr>
          <p:nvPr>
            <p:ph type="title"/>
          </p:nvPr>
        </p:nvSpPr>
        <p:spPr>
          <a:xfrm>
            <a:off x="799652" y="365125"/>
            <a:ext cx="11392348" cy="1325563"/>
          </a:xfrm>
        </p:spPr>
        <p:txBody>
          <a:bodyPr/>
          <a:lstStyle/>
          <a:p>
            <a:r>
              <a:rPr lang="en-US" b="1" i="1" dirty="0" smtClean="0">
                <a:latin typeface="Arial" pitchFamily="34" charset="0"/>
                <a:cs typeface="Arial" pitchFamily="34" charset="0"/>
              </a:rPr>
              <a:t>Māori freehold land location</a:t>
            </a:r>
            <a:endParaRPr lang="en-NZ" b="1" i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8656320" y="6313488"/>
            <a:ext cx="2743200" cy="365125"/>
          </a:xfrm>
        </p:spPr>
        <p:txBody>
          <a:bodyPr/>
          <a:lstStyle/>
          <a:p>
            <a:fld id="{2B29481A-2BF3-4B43-97FB-C6E74971D9CF}" type="slidenum">
              <a:rPr lang="en-NZ" smtClean="0"/>
              <a:t>5</a:t>
            </a:fld>
            <a:endParaRPr lang="en-NZ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56500" y="1379658"/>
            <a:ext cx="4113213" cy="4733012"/>
          </a:xfrm>
          <a:prstGeom prst="rect">
            <a:avLst/>
          </a:prstGeom>
        </p:spPr>
      </p:pic>
      <p:pic>
        <p:nvPicPr>
          <p:cNvPr id="9" name="Picture 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7970" y="6088328"/>
            <a:ext cx="1756063" cy="3356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207296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524001" y="1690688"/>
            <a:ext cx="6443662" cy="4038600"/>
          </a:xfrm>
        </p:spPr>
        <p:txBody>
          <a:bodyPr>
            <a:normAutofit/>
          </a:bodyPr>
          <a:lstStyle/>
          <a:p>
            <a:r>
              <a:rPr lang="en-US" sz="3200" dirty="0" smtClean="0">
                <a:solidFill>
                  <a:srgbClr val="0C0C0C"/>
                </a:solidFill>
                <a:latin typeface="Arial" pitchFamily="34" charset="0"/>
                <a:cs typeface="Arial" pitchFamily="34" charset="0"/>
              </a:rPr>
              <a:t>78% of MFL vested in governance body</a:t>
            </a:r>
          </a:p>
          <a:p>
            <a:r>
              <a:rPr lang="en-US" sz="3200" dirty="0">
                <a:solidFill>
                  <a:srgbClr val="0C0C0C"/>
                </a:solidFill>
                <a:latin typeface="Arial" pitchFamily="34" charset="0"/>
                <a:cs typeface="Arial" pitchFamily="34" charset="0"/>
              </a:rPr>
              <a:t>Vested: average size of </a:t>
            </a:r>
            <a:r>
              <a:rPr lang="en-US" sz="3200" dirty="0" smtClean="0">
                <a:solidFill>
                  <a:srgbClr val="0C0C0C"/>
                </a:solidFill>
                <a:latin typeface="Arial" pitchFamily="34" charset="0"/>
                <a:cs typeface="Arial" pitchFamily="34" charset="0"/>
              </a:rPr>
              <a:t>99ha </a:t>
            </a:r>
            <a:r>
              <a:rPr lang="en-US" sz="3200" dirty="0">
                <a:solidFill>
                  <a:srgbClr val="0C0C0C"/>
                </a:solidFill>
                <a:latin typeface="Arial" pitchFamily="34" charset="0"/>
                <a:cs typeface="Arial" pitchFamily="34" charset="0"/>
              </a:rPr>
              <a:t>and 217 owners</a:t>
            </a:r>
          </a:p>
          <a:p>
            <a:r>
              <a:rPr lang="en-US" sz="3200" dirty="0" smtClean="0">
                <a:solidFill>
                  <a:srgbClr val="0C0C0C"/>
                </a:solidFill>
                <a:latin typeface="Arial" pitchFamily="34" charset="0"/>
                <a:cs typeface="Arial" pitchFamily="34" charset="0"/>
              </a:rPr>
              <a:t>Unvested: average size of 20ha and 7 owners</a:t>
            </a:r>
          </a:p>
          <a:p>
            <a:endParaRPr lang="en-US" dirty="0" smtClean="0">
              <a:solidFill>
                <a:srgbClr val="0C0C0C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endParaRPr lang="en-US" dirty="0" smtClean="0">
              <a:solidFill>
                <a:srgbClr val="0C0C0C"/>
              </a:solidFill>
              <a:latin typeface="Arial" pitchFamily="34" charset="0"/>
              <a:cs typeface="Arial" pitchFamily="34" charset="0"/>
            </a:endParaRPr>
          </a:p>
          <a:p>
            <a:endParaRPr lang="en-US" dirty="0" smtClean="0">
              <a:solidFill>
                <a:srgbClr val="0C0C0C"/>
              </a:solidFill>
              <a:latin typeface="Arial" pitchFamily="34" charset="0"/>
              <a:cs typeface="Arial" pitchFamily="34" charset="0"/>
            </a:endParaRPr>
          </a:p>
          <a:p>
            <a:endParaRPr lang="en-NZ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i="1" dirty="0" smtClean="0">
                <a:latin typeface="Arial" pitchFamily="34" charset="0"/>
                <a:cs typeface="Arial" pitchFamily="34" charset="0"/>
              </a:rPr>
              <a:t>Māori Land Governance</a:t>
            </a:r>
            <a:endParaRPr lang="en-NZ" b="1" i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1" y="6496051"/>
            <a:ext cx="9144000" cy="371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610600" y="6313488"/>
            <a:ext cx="2743200" cy="365125"/>
          </a:xfrm>
        </p:spPr>
        <p:txBody>
          <a:bodyPr/>
          <a:lstStyle/>
          <a:p>
            <a:fld id="{2B29481A-2BF3-4B43-97FB-C6E74971D9CF}" type="slidenum">
              <a:rPr lang="en-NZ" smtClean="0"/>
              <a:t>6</a:t>
            </a:fld>
            <a:endParaRPr lang="en-NZ"/>
          </a:p>
        </p:txBody>
      </p:sp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7970" y="6088328"/>
            <a:ext cx="1756063" cy="3356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742611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524001" y="1690688"/>
            <a:ext cx="6443662" cy="40386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200" dirty="0" smtClean="0">
                <a:solidFill>
                  <a:srgbClr val="0C0C0C"/>
                </a:solidFill>
                <a:latin typeface="Arial" pitchFamily="34" charset="0"/>
                <a:cs typeface="Arial" pitchFamily="34" charset="0"/>
              </a:rPr>
              <a:t>Governance levels vary:</a:t>
            </a:r>
          </a:p>
          <a:p>
            <a:r>
              <a:rPr lang="en-US" sz="3200" dirty="0" err="1" smtClean="0">
                <a:solidFill>
                  <a:srgbClr val="0C0C0C"/>
                </a:solidFill>
                <a:latin typeface="Arial" pitchFamily="34" charset="0"/>
                <a:cs typeface="Arial" pitchFamily="34" charset="0"/>
              </a:rPr>
              <a:t>Waiariki</a:t>
            </a:r>
            <a:endParaRPr lang="en-US" sz="3200" dirty="0" smtClean="0">
              <a:solidFill>
                <a:srgbClr val="0C0C0C"/>
              </a:solidFill>
              <a:latin typeface="Arial" pitchFamily="34" charset="0"/>
              <a:cs typeface="Arial" pitchFamily="34" charset="0"/>
            </a:endParaRPr>
          </a:p>
          <a:p>
            <a:r>
              <a:rPr lang="en-US" sz="3200" dirty="0" err="1" smtClean="0">
                <a:solidFill>
                  <a:srgbClr val="0C0C0C"/>
                </a:solidFill>
                <a:latin typeface="Arial" pitchFamily="34" charset="0"/>
                <a:cs typeface="Arial" pitchFamily="34" charset="0"/>
              </a:rPr>
              <a:t>Tair</a:t>
            </a:r>
            <a:r>
              <a:rPr lang="en-US" sz="3200" dirty="0" err="1" smtClean="0">
                <a:latin typeface="Arial" pitchFamily="34" charset="0"/>
                <a:cs typeface="Arial" pitchFamily="34" charset="0"/>
              </a:rPr>
              <a:t>ā</a:t>
            </a:r>
            <a:r>
              <a:rPr lang="en-US" sz="3200" dirty="0" err="1" smtClean="0">
                <a:solidFill>
                  <a:srgbClr val="0C0C0C"/>
                </a:solidFill>
                <a:latin typeface="Arial" pitchFamily="34" charset="0"/>
                <a:cs typeface="Arial" pitchFamily="34" charset="0"/>
              </a:rPr>
              <a:t>whiti</a:t>
            </a:r>
            <a:endParaRPr lang="en-US" sz="3200" dirty="0" smtClean="0">
              <a:solidFill>
                <a:srgbClr val="0C0C0C"/>
              </a:solidFill>
              <a:latin typeface="Arial" pitchFamily="34" charset="0"/>
              <a:cs typeface="Arial" pitchFamily="34" charset="0"/>
            </a:endParaRPr>
          </a:p>
          <a:p>
            <a:r>
              <a:rPr lang="en-US" sz="3200" dirty="0" smtClean="0">
                <a:solidFill>
                  <a:srgbClr val="0C0C0C"/>
                </a:solidFill>
                <a:latin typeface="Arial" pitchFamily="34" charset="0"/>
                <a:cs typeface="Arial" pitchFamily="34" charset="0"/>
              </a:rPr>
              <a:t>Aotea</a:t>
            </a:r>
          </a:p>
          <a:p>
            <a:r>
              <a:rPr lang="en-US" sz="3200" dirty="0" smtClean="0">
                <a:solidFill>
                  <a:srgbClr val="0C0C0C"/>
                </a:solidFill>
                <a:latin typeface="Arial" pitchFamily="34" charset="0"/>
                <a:cs typeface="Arial" pitchFamily="34" charset="0"/>
              </a:rPr>
              <a:t>Te </a:t>
            </a:r>
            <a:r>
              <a:rPr lang="en-US" sz="3200" dirty="0" err="1" smtClean="0">
                <a:solidFill>
                  <a:srgbClr val="0C0C0C"/>
                </a:solidFill>
                <a:latin typeface="Arial" pitchFamily="34" charset="0"/>
                <a:cs typeface="Arial" pitchFamily="34" charset="0"/>
              </a:rPr>
              <a:t>Waipounamu</a:t>
            </a:r>
            <a:endParaRPr lang="en-US" sz="3200" dirty="0" smtClean="0">
              <a:solidFill>
                <a:srgbClr val="0C0C0C"/>
              </a:solidFill>
              <a:latin typeface="Arial" pitchFamily="34" charset="0"/>
              <a:cs typeface="Arial" pitchFamily="34" charset="0"/>
            </a:endParaRPr>
          </a:p>
          <a:p>
            <a:r>
              <a:rPr lang="en-US" sz="3200" dirty="0" err="1" smtClean="0">
                <a:solidFill>
                  <a:srgbClr val="0C0C0C"/>
                </a:solidFill>
                <a:latin typeface="Arial" pitchFamily="34" charset="0"/>
                <a:cs typeface="Arial" pitchFamily="34" charset="0"/>
              </a:rPr>
              <a:t>Taitokerau</a:t>
            </a:r>
            <a:endParaRPr lang="en-US" sz="3200" dirty="0" smtClean="0">
              <a:solidFill>
                <a:srgbClr val="0C0C0C"/>
              </a:solidFill>
              <a:latin typeface="Arial" pitchFamily="34" charset="0"/>
              <a:cs typeface="Arial" pitchFamily="34" charset="0"/>
            </a:endParaRPr>
          </a:p>
          <a:p>
            <a:endParaRPr lang="en-US" dirty="0" smtClean="0">
              <a:solidFill>
                <a:srgbClr val="0C0C0C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endParaRPr lang="en-US" dirty="0" smtClean="0">
              <a:solidFill>
                <a:srgbClr val="0C0C0C"/>
              </a:solidFill>
              <a:latin typeface="Arial" pitchFamily="34" charset="0"/>
              <a:cs typeface="Arial" pitchFamily="34" charset="0"/>
            </a:endParaRPr>
          </a:p>
          <a:p>
            <a:endParaRPr lang="en-US" dirty="0" smtClean="0">
              <a:solidFill>
                <a:srgbClr val="0C0C0C"/>
              </a:solidFill>
              <a:latin typeface="Arial" pitchFamily="34" charset="0"/>
              <a:cs typeface="Arial" pitchFamily="34" charset="0"/>
            </a:endParaRPr>
          </a:p>
          <a:p>
            <a:endParaRPr lang="en-NZ" dirty="0"/>
          </a:p>
        </p:txBody>
      </p:sp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1" y="6496051"/>
            <a:ext cx="9144000" cy="371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itle 2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 b="1" i="1" dirty="0" smtClean="0">
                <a:latin typeface="Arial" pitchFamily="34" charset="0"/>
                <a:cs typeface="Arial" pitchFamily="34" charset="0"/>
              </a:rPr>
              <a:t>Regional differences</a:t>
            </a:r>
            <a:endParaRPr lang="en-NZ" b="1" i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8610600" y="6316663"/>
            <a:ext cx="2743200" cy="365125"/>
          </a:xfrm>
        </p:spPr>
        <p:txBody>
          <a:bodyPr/>
          <a:lstStyle/>
          <a:p>
            <a:fld id="{2B29481A-2BF3-4B43-97FB-C6E74971D9CF}" type="slidenum">
              <a:rPr lang="en-NZ" smtClean="0"/>
              <a:t>7</a:t>
            </a:fld>
            <a:endParaRPr lang="en-NZ" dirty="0"/>
          </a:p>
        </p:txBody>
      </p:sp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7970" y="6088328"/>
            <a:ext cx="1756063" cy="3356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850661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8007350" y="1688495"/>
            <a:ext cx="3139440" cy="1102278"/>
          </a:xfrm>
        </p:spPr>
        <p:txBody>
          <a:bodyPr>
            <a:normAutofit/>
          </a:bodyPr>
          <a:lstStyle/>
          <a:p>
            <a:r>
              <a:rPr lang="en-US" sz="3200" dirty="0" smtClean="0">
                <a:solidFill>
                  <a:srgbClr val="0C0C0C"/>
                </a:solidFill>
                <a:latin typeface="Arial" pitchFamily="34" charset="0"/>
                <a:cs typeface="Arial" pitchFamily="34" charset="0"/>
              </a:rPr>
              <a:t>20% well developed</a:t>
            </a:r>
          </a:p>
          <a:p>
            <a:endParaRPr lang="en-US" dirty="0" smtClean="0">
              <a:solidFill>
                <a:srgbClr val="0C0C0C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endParaRPr lang="en-US" dirty="0" smtClean="0">
              <a:solidFill>
                <a:srgbClr val="0C0C0C"/>
              </a:solidFill>
              <a:latin typeface="Arial" pitchFamily="34" charset="0"/>
              <a:cs typeface="Arial" pitchFamily="34" charset="0"/>
            </a:endParaRPr>
          </a:p>
          <a:p>
            <a:endParaRPr lang="en-US" dirty="0" smtClean="0">
              <a:solidFill>
                <a:srgbClr val="0C0C0C"/>
              </a:solidFill>
              <a:latin typeface="Arial" pitchFamily="34" charset="0"/>
              <a:cs typeface="Arial" pitchFamily="34" charset="0"/>
            </a:endParaRPr>
          </a:p>
          <a:p>
            <a:endParaRPr lang="en-NZ" dirty="0"/>
          </a:p>
        </p:txBody>
      </p:sp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1" y="6496051"/>
            <a:ext cx="9144000" cy="371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itle 2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 b="1" i="1" dirty="0" smtClean="0">
                <a:latin typeface="Arial" pitchFamily="34" charset="0"/>
                <a:cs typeface="Arial" pitchFamily="34" charset="0"/>
              </a:rPr>
              <a:t>M</a:t>
            </a:r>
            <a:r>
              <a:rPr lang="en-US" b="1" i="1" dirty="0">
                <a:latin typeface="Arial" pitchFamily="34" charset="0"/>
                <a:cs typeface="Arial" pitchFamily="34" charset="0"/>
              </a:rPr>
              <a:t>ā</a:t>
            </a:r>
            <a:r>
              <a:rPr lang="en-US" b="1" i="1" dirty="0" smtClean="0">
                <a:latin typeface="Arial" pitchFamily="34" charset="0"/>
                <a:cs typeface="Arial" pitchFamily="34" charset="0"/>
              </a:rPr>
              <a:t>ori Land </a:t>
            </a:r>
            <a:r>
              <a:rPr lang="en-US" b="1" i="1" dirty="0" err="1" smtClean="0">
                <a:latin typeface="Arial" pitchFamily="34" charset="0"/>
                <a:cs typeface="Arial" pitchFamily="34" charset="0"/>
              </a:rPr>
              <a:t>Utilisation</a:t>
            </a:r>
            <a:r>
              <a:rPr lang="en-US" b="1" i="1" dirty="0" smtClean="0">
                <a:latin typeface="Arial" pitchFamily="34" charset="0"/>
                <a:cs typeface="Arial" pitchFamily="34" charset="0"/>
              </a:rPr>
              <a:t> Rates</a:t>
            </a:r>
            <a:endParaRPr lang="en-NZ" b="1" i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8610600" y="6313488"/>
            <a:ext cx="2743200" cy="365125"/>
          </a:xfrm>
        </p:spPr>
        <p:txBody>
          <a:bodyPr/>
          <a:lstStyle/>
          <a:p>
            <a:fld id="{2B29481A-2BF3-4B43-97FB-C6E74971D9CF}" type="slidenum">
              <a:rPr lang="en-NZ" smtClean="0"/>
              <a:t>8</a:t>
            </a:fld>
            <a:endParaRPr lang="en-NZ"/>
          </a:p>
        </p:txBody>
      </p:sp>
      <p:graphicFrame>
        <p:nvGraphicFramePr>
          <p:cNvPr id="11" name="Chart 10"/>
          <p:cNvGraphicFramePr/>
          <p:nvPr>
            <p:extLst>
              <p:ext uri="{D42A27DB-BD31-4B8C-83A1-F6EECF244321}">
                <p14:modId xmlns:p14="http://schemas.microsoft.com/office/powerpoint/2010/main" val="3055024513"/>
              </p:ext>
            </p:extLst>
          </p:nvPr>
        </p:nvGraphicFramePr>
        <p:xfrm>
          <a:off x="4184650" y="1342497"/>
          <a:ext cx="3822700" cy="43624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pic>
        <p:nvPicPr>
          <p:cNvPr id="9" name="Picture 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7970" y="6088328"/>
            <a:ext cx="1756063" cy="3356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Content Placeholder 1"/>
          <p:cNvSpPr txBox="1">
            <a:spLocks/>
          </p:cNvSpPr>
          <p:nvPr/>
        </p:nvSpPr>
        <p:spPr>
          <a:xfrm>
            <a:off x="1524001" y="2790773"/>
            <a:ext cx="4312920" cy="13573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200" dirty="0" smtClean="0">
                <a:solidFill>
                  <a:srgbClr val="0C0C0C"/>
                </a:solidFill>
                <a:latin typeface="Arial" pitchFamily="34" charset="0"/>
                <a:cs typeface="Arial" pitchFamily="34" charset="0"/>
              </a:rPr>
              <a:t>40% under-performing</a:t>
            </a:r>
            <a:endParaRPr lang="en-US" dirty="0" smtClean="0">
              <a:solidFill>
                <a:srgbClr val="0C0C0C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endParaRPr lang="en-US" dirty="0" smtClean="0">
              <a:solidFill>
                <a:srgbClr val="0C0C0C"/>
              </a:solidFill>
              <a:latin typeface="Arial" pitchFamily="34" charset="0"/>
              <a:cs typeface="Arial" pitchFamily="34" charset="0"/>
            </a:endParaRPr>
          </a:p>
          <a:p>
            <a:endParaRPr lang="en-US" dirty="0" smtClean="0">
              <a:solidFill>
                <a:srgbClr val="0C0C0C"/>
              </a:solidFill>
              <a:latin typeface="Arial" pitchFamily="34" charset="0"/>
              <a:cs typeface="Arial" pitchFamily="34" charset="0"/>
            </a:endParaRPr>
          </a:p>
          <a:p>
            <a:endParaRPr lang="en-NZ" dirty="0"/>
          </a:p>
        </p:txBody>
      </p:sp>
      <p:sp>
        <p:nvSpPr>
          <p:cNvPr id="12" name="Content Placeholder 1"/>
          <p:cNvSpPr txBox="1">
            <a:spLocks/>
          </p:cNvSpPr>
          <p:nvPr/>
        </p:nvSpPr>
        <p:spPr>
          <a:xfrm>
            <a:off x="7645876" y="4560624"/>
            <a:ext cx="3875564" cy="13573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200" dirty="0" smtClean="0">
                <a:solidFill>
                  <a:srgbClr val="0C0C0C"/>
                </a:solidFill>
                <a:latin typeface="Arial" pitchFamily="34" charset="0"/>
                <a:cs typeface="Arial" pitchFamily="34" charset="0"/>
              </a:rPr>
              <a:t>40% under </a:t>
            </a:r>
            <a:r>
              <a:rPr lang="en-US" sz="3200" dirty="0" err="1" smtClean="0">
                <a:solidFill>
                  <a:srgbClr val="0C0C0C"/>
                </a:solidFill>
                <a:latin typeface="Arial" pitchFamily="34" charset="0"/>
                <a:cs typeface="Arial" pitchFamily="34" charset="0"/>
              </a:rPr>
              <a:t>utilised</a:t>
            </a:r>
            <a:endParaRPr lang="en-US" sz="3200" dirty="0" smtClean="0">
              <a:solidFill>
                <a:srgbClr val="0C0C0C"/>
              </a:solidFill>
              <a:latin typeface="Arial" pitchFamily="34" charset="0"/>
              <a:cs typeface="Arial" pitchFamily="34" charset="0"/>
            </a:endParaRPr>
          </a:p>
          <a:p>
            <a:endParaRPr lang="en-US" dirty="0" smtClean="0">
              <a:solidFill>
                <a:srgbClr val="0C0C0C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endParaRPr lang="en-US" dirty="0" smtClean="0">
              <a:solidFill>
                <a:srgbClr val="0C0C0C"/>
              </a:solidFill>
              <a:latin typeface="Arial" pitchFamily="34" charset="0"/>
              <a:cs typeface="Arial" pitchFamily="34" charset="0"/>
            </a:endParaRPr>
          </a:p>
          <a:p>
            <a:endParaRPr lang="en-US" dirty="0" smtClean="0">
              <a:solidFill>
                <a:srgbClr val="0C0C0C"/>
              </a:solidFill>
              <a:latin typeface="Arial" pitchFamily="34" charset="0"/>
              <a:cs typeface="Arial" pitchFamily="34" charset="0"/>
            </a:endParaRPr>
          </a:p>
          <a:p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val="340383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  <p:bldP spid="10" grpId="0" build="p"/>
      <p:bldP spid="12" grpId="0" build="p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1011</TotalTime>
  <Words>475</Words>
  <Application>Microsoft Office PowerPoint</Application>
  <PresentationFormat>Widescreen</PresentationFormat>
  <Paragraphs>200</Paragraphs>
  <Slides>22</Slides>
  <Notes>21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6" baseType="lpstr">
      <vt:lpstr>Arial</vt:lpstr>
      <vt:lpstr>Calibri</vt:lpstr>
      <vt:lpstr>Calibri Light</vt:lpstr>
      <vt:lpstr>Office Theme</vt:lpstr>
      <vt:lpstr>Interacting with Te Ture Whenua to Benefit Iwi</vt:lpstr>
      <vt:lpstr>Outline</vt:lpstr>
      <vt:lpstr>Te Ture Whenua Māori Act 1993 </vt:lpstr>
      <vt:lpstr>PowerPoint Presentation</vt:lpstr>
      <vt:lpstr>Māori freehold land</vt:lpstr>
      <vt:lpstr>Māori freehold land location</vt:lpstr>
      <vt:lpstr>Māori Land Governance</vt:lpstr>
      <vt:lpstr>Regional differences</vt:lpstr>
      <vt:lpstr>Māori Land Utilisation Rates</vt:lpstr>
      <vt:lpstr>Benefits to iwi from Te Ture Whenua</vt:lpstr>
      <vt:lpstr>Benefits to iwi under TTWM Act 1993</vt:lpstr>
      <vt:lpstr>Benefits to iwi under reform</vt:lpstr>
      <vt:lpstr>Under Te Ture Whenua Act 1993</vt:lpstr>
      <vt:lpstr>Position under current reforms</vt:lpstr>
      <vt:lpstr>Te Ture Whenua - Use in Practice/ Benefit to Community</vt:lpstr>
      <vt:lpstr>Successful Māori Trusts and Incorporations</vt:lpstr>
      <vt:lpstr>Raising level of MFH Land governance</vt:lpstr>
      <vt:lpstr>Raising the levels of performance of governors</vt:lpstr>
      <vt:lpstr>Raising the level of land utilisation</vt:lpstr>
      <vt:lpstr>Reform – What next?</vt:lpstr>
      <vt:lpstr>Questions?</vt:lpstr>
      <vt:lpstr>Interacting with Te Ture Whenua to Benefit Iwi</vt:lpstr>
    </vt:vector>
  </TitlesOfParts>
  <Company>Rainey Collins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Structuring Post Settlement Governance Entities</dc:title>
  <dc:creator>Louisa Gommans</dc:creator>
  <cp:lastModifiedBy>Jeanette Bourke</cp:lastModifiedBy>
  <cp:revision>67</cp:revision>
  <cp:lastPrinted>2016-04-07T22:31:32Z</cp:lastPrinted>
  <dcterms:created xsi:type="dcterms:W3CDTF">2016-04-05T05:49:37Z</dcterms:created>
  <dcterms:modified xsi:type="dcterms:W3CDTF">2016-04-14T21:01:41Z</dcterms:modified>
</cp:coreProperties>
</file>